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</p:sldIdLst>
  <p:sldSz cy="5143500" cx="9144000"/>
  <p:notesSz cx="6858000" cy="9144000"/>
  <p:embeddedFontLst>
    <p:embeddedFont>
      <p:font typeface="Cambria Math"/>
      <p:regular r:id="rId9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376C08-6078-4E83-8855-DD4B5BBB7E46}">
  <a:tblStyle styleId="{EF376C08-6078-4E83-8855-DD4B5BBB7E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CambriaMath-regular.fntdata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8c14bcc4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8c14bcc4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8c14bcc4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8c14bcc4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8c14bcc47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8c14bcc47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8c14bcc47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8c14bcc47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8c14bcc47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8c14bcc47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8c14bcc47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98c14bcc47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8c14bcc47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8c14bcc4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8c14bcc47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8c14bcc47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8c14bcc47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8c14bcc47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8c14bcc47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98c14bcc47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8c14bcc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8c14bc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98c14bcc47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98c14bcc4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8c14bcc47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8c14bcc4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8c14bcc47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98c14bcc47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8c14bcc47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8c14bcc47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8c14bcc47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98c14bcc47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8c14bcc47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8c14bcc47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8c14bcc47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98c14bcc4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8c14bcc47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98c14bcc47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8c14bcc47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8c14bcc47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8c14bcc47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8c14bcc47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8c14bcc47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8c14bcc47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8c14bcc47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98c14bcc47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8c14bcc47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8c14bcc47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8c14bcc47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98c14bcc47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8c14bcc47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98c14bcc47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8c14bcc47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8c14bcc47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8c14bcc47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98c14bcc47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8c14bcc47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8c14bcc47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8c14bcc47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8c14bcc47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8c14bcc47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98c14bcc47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8c14bcc47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8c14bcc47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8c14bcc4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8c14bcc4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98c14bcc47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98c14bcc47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98c14bcc47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98c14bcc47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8c14bcc47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98c14bcc47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98c14bcc47_0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98c14bcc47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98c14bcc4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98c14bcc4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98c14bcc47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98c14bcc47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8c14bcc47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98c14bcc47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8c14bcc47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98c14bcc47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98c14bcc47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98c14bcc47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98c14bcc47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98c14bcc47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c14bcc4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c14bcc4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98c14bcc47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98c14bcc47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98c14bcc47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98c14bcc47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8c14bcc47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98c14bcc47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98c14bcc47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98c14bcc47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98c14bcc47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98c14bcc47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8c14bcc47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98c14bcc47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98c14bcc47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98c14bcc47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98c14bcc47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98c14bcc47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98c14bcc47_0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98c14bcc47_0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98c14bcc47_0_8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98c14bcc47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8c14bcc4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8c14bcc4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98c14bcc47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98c14bcc47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98c14bcc47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98c14bcc47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98c14bcc47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98c14bcc47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98c14bcc47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98c14bcc47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98c14bcc47_0_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98c14bcc47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98c14bcc47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98c14bcc47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98c14bcc47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98c14bcc47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98c14bcc47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98c14bcc47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98c14bcc47_0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98c14bcc47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98c14bcc47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98c14bcc47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8c14bcc4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8c14bcc4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98c14bcc47_0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98c14bcc47_0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98c14bcc47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298c14bcc47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98c14bcc47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98c14bcc47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98c14bcc47_0_10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98c14bcc47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98c14bcc47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98c14bcc47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98c14bcc47_0_1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98c14bcc47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98c14bcc47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98c14bcc47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98c14bcc47_0_10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98c14bcc47_0_1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98c14bcc47_0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98c14bcc47_0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98c14bcc47_0_10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98c14bcc47_0_1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8c14bcc47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8c14bcc47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98c14bcc47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298c14bcc47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98c14bcc47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98c14bcc47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98c14bcc47_0_1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98c14bcc47_0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98c14bcc47_0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98c14bcc47_0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98c14bcc47_0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98c14bcc47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98c14bcc47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98c14bcc47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98c14bcc47_0_1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98c14bcc47_0_1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98c14bcc47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298c14bcc47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98c14bcc47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98c14bcc47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98c14bcc47_0_1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298c14bcc47_0_1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8c14bcc4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8c14bcc4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98c14bcc47_0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98c14bcc47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98c14bcc47_0_1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98c14bcc47_0_1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98c14bcc47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98c14bcc47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1360" y="263572"/>
            <a:ext cx="53685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0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22848" y="1002279"/>
            <a:ext cx="42912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31108" y="4739913"/>
            <a:ext cx="272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01600" marR="0" rtl="0" algn="l">
              <a:lnSpc>
                <a:spcPct val="100000"/>
              </a:lnSpc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1016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5" Type="http://schemas.openxmlformats.org/officeDocument/2006/relationships/image" Target="../media/image3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png"/><Relationship Id="rId4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6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5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5.png"/><Relationship Id="rId4" Type="http://schemas.openxmlformats.org/officeDocument/2006/relationships/image" Target="../media/image3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57.png"/><Relationship Id="rId4" Type="http://schemas.openxmlformats.org/officeDocument/2006/relationships/image" Target="../media/image3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8.png"/><Relationship Id="rId4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6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50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5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0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Word Embeddings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096875"/>
            <a:ext cx="8637324" cy="33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6325"/>
            <a:ext cx="8839199" cy="326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6325"/>
            <a:ext cx="8839198" cy="31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93925"/>
            <a:ext cx="878981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75" y="2033350"/>
            <a:ext cx="4993950" cy="17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5208325" y="1819700"/>
            <a:ext cx="39522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Словарь формируется заранее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Поэтому некоторые токены могут быть “неизвестными”.</a:t>
            </a:r>
            <a:br>
              <a:rPr lang="ru" sz="1800">
                <a:solidFill>
                  <a:schemeClr val="dk1"/>
                </a:solidFill>
              </a:rPr>
            </a:br>
            <a:r>
              <a:rPr lang="ru" sz="1800">
                <a:solidFill>
                  <a:schemeClr val="dk1"/>
                </a:solidFill>
              </a:rPr>
              <a:t>Обычно такие токены заменяются на один заранее выбранный токен (называют UNK)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4880100" y="2334275"/>
            <a:ext cx="39522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 u="sng">
                <a:solidFill>
                  <a:schemeClr val="dk1"/>
                </a:solidFill>
              </a:rPr>
              <a:t>Вопрос:</a:t>
            </a:r>
            <a:r>
              <a:rPr lang="ru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Как получить эмбеддинги?</a:t>
            </a:r>
            <a:endParaRPr sz="2300">
              <a:solidFill>
                <a:schemeClr val="dk1"/>
              </a:solidFill>
            </a:endParaRPr>
          </a:p>
        </p:txBody>
      </p:sp>
      <p:cxnSp>
        <p:nvCxnSpPr>
          <p:cNvPr id="154" name="Google Shape;154;p29"/>
          <p:cNvCxnSpPr/>
          <p:nvPr/>
        </p:nvCxnSpPr>
        <p:spPr>
          <a:xfrm rot="10800000">
            <a:off x="3355000" y="2942800"/>
            <a:ext cx="1492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824550" y="1251050"/>
            <a:ext cx="5245800" cy="312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824550" y="1632050"/>
            <a:ext cx="5262300" cy="67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One-hot векторы</a:t>
            </a:r>
            <a:endParaRPr sz="2820"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3589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One-hot векторы</a:t>
            </a:r>
            <a:endParaRPr sz="2820"/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3589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/>
          <p:nvPr/>
        </p:nvSpPr>
        <p:spPr>
          <a:xfrm>
            <a:off x="4880100" y="2334275"/>
            <a:ext cx="39522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 u="sng">
                <a:solidFill>
                  <a:schemeClr val="dk1"/>
                </a:solidFill>
              </a:rPr>
              <a:t>Вопрос:</a:t>
            </a:r>
            <a:r>
              <a:rPr lang="ru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Какие проблемы?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One-hot векторы</a:t>
            </a:r>
            <a:endParaRPr sz="2820"/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3589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/>
          <p:nvPr/>
        </p:nvSpPr>
        <p:spPr>
          <a:xfrm>
            <a:off x="4880100" y="1484250"/>
            <a:ext cx="41802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 u="sng">
                <a:solidFill>
                  <a:schemeClr val="dk1"/>
                </a:solidFill>
              </a:rPr>
              <a:t>Проблемы</a:t>
            </a:r>
            <a:r>
              <a:rPr b="1" lang="ru" sz="2300" u="sng">
                <a:solidFill>
                  <a:schemeClr val="dk1"/>
                </a:solidFill>
              </a:rPr>
              <a:t>:</a:t>
            </a:r>
            <a:r>
              <a:rPr lang="ru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>
                <a:solidFill>
                  <a:schemeClr val="dk1"/>
                </a:solidFill>
              </a:rPr>
              <a:t>Огромный размер векторов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>
                <a:solidFill>
                  <a:schemeClr val="dk1"/>
                </a:solidFill>
              </a:rPr>
              <a:t>Векторы не представляют смысл слова</a:t>
            </a:r>
            <a:endParaRPr sz="19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ru" sz="1900">
                <a:solidFill>
                  <a:schemeClr val="dk1"/>
                </a:solidFill>
              </a:rPr>
              <a:t>вектор слова </a:t>
            </a:r>
            <a:r>
              <a:rPr b="1" lang="ru" sz="1900">
                <a:solidFill>
                  <a:schemeClr val="dk1"/>
                </a:solidFill>
              </a:rPr>
              <a:t>cat </a:t>
            </a:r>
            <a:r>
              <a:rPr lang="ru" sz="1900">
                <a:solidFill>
                  <a:schemeClr val="dk1"/>
                </a:solidFill>
              </a:rPr>
              <a:t>одинаково близок и к вектору слова </a:t>
            </a:r>
            <a:r>
              <a:rPr b="1" lang="ru" sz="1900">
                <a:solidFill>
                  <a:schemeClr val="dk1"/>
                </a:solidFill>
              </a:rPr>
              <a:t>dog</a:t>
            </a:r>
            <a:r>
              <a:rPr lang="ru" sz="1900">
                <a:solidFill>
                  <a:schemeClr val="dk1"/>
                </a:solidFill>
              </a:rPr>
              <a:t> и к вектору слова </a:t>
            </a:r>
            <a:r>
              <a:rPr b="1" lang="ru" sz="1900">
                <a:solidFill>
                  <a:schemeClr val="dk1"/>
                </a:solidFill>
              </a:rPr>
              <a:t>table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One-hot векторы</a:t>
            </a:r>
            <a:endParaRPr sz="2820"/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35892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4880100" y="1484250"/>
            <a:ext cx="4180200" cy="27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 u="sng">
                <a:solidFill>
                  <a:schemeClr val="dk1"/>
                </a:solidFill>
              </a:rPr>
              <a:t>Проблемы:</a:t>
            </a:r>
            <a:r>
              <a:rPr lang="ru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>
                <a:solidFill>
                  <a:schemeClr val="dk1"/>
                </a:solidFill>
              </a:rPr>
              <a:t>Огромный размер векторов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" sz="1900">
                <a:solidFill>
                  <a:schemeClr val="dk1"/>
                </a:solidFill>
              </a:rPr>
              <a:t>Векторы не представляют смысл слова</a:t>
            </a:r>
            <a:endParaRPr sz="19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ru" sz="1900">
                <a:solidFill>
                  <a:schemeClr val="dk1"/>
                </a:solidFill>
              </a:rPr>
              <a:t>вектор слова </a:t>
            </a:r>
            <a:r>
              <a:rPr b="1" lang="ru" sz="1900">
                <a:solidFill>
                  <a:schemeClr val="dk1"/>
                </a:solidFill>
              </a:rPr>
              <a:t>cat </a:t>
            </a:r>
            <a:r>
              <a:rPr lang="ru" sz="1900">
                <a:solidFill>
                  <a:schemeClr val="dk1"/>
                </a:solidFill>
              </a:rPr>
              <a:t>одинаково близок и к вектору слова </a:t>
            </a:r>
            <a:r>
              <a:rPr b="1" lang="ru" sz="1900">
                <a:solidFill>
                  <a:schemeClr val="dk1"/>
                </a:solidFill>
              </a:rPr>
              <a:t>dog</a:t>
            </a:r>
            <a:r>
              <a:rPr lang="ru" sz="1900">
                <a:solidFill>
                  <a:schemeClr val="dk1"/>
                </a:solidFill>
              </a:rPr>
              <a:t> и к вектору слова </a:t>
            </a:r>
            <a:r>
              <a:rPr b="1" lang="ru" sz="1900">
                <a:solidFill>
                  <a:schemeClr val="dk1"/>
                </a:solidFill>
              </a:rPr>
              <a:t>table</a:t>
            </a:r>
            <a:endParaRPr b="1" sz="2100">
              <a:solidFill>
                <a:schemeClr val="dk1"/>
              </a:solidFill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5348400" y="2485750"/>
            <a:ext cx="871200" cy="3834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02" name="Google Shape;202;p36"/>
          <p:cNvSpPr txBox="1"/>
          <p:nvPr/>
        </p:nvSpPr>
        <p:spPr>
          <a:xfrm>
            <a:off x="453025" y="1672675"/>
            <a:ext cx="748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u="sng">
                <a:solidFill>
                  <a:schemeClr val="dk1"/>
                </a:solidFill>
              </a:rPr>
              <a:t>Вопрос:</a:t>
            </a:r>
            <a:r>
              <a:rPr lang="ru" sz="2600">
                <a:solidFill>
                  <a:schemeClr val="dk1"/>
                </a:solidFill>
              </a:rPr>
              <a:t> вы знаете, что значит слово </a:t>
            </a:r>
            <a:r>
              <a:rPr lang="ru" sz="2600">
                <a:solidFill>
                  <a:srgbClr val="FF0000"/>
                </a:solidFill>
              </a:rPr>
              <a:t>apă</a:t>
            </a:r>
            <a:r>
              <a:rPr lang="ru" sz="2600">
                <a:solidFill>
                  <a:schemeClr val="dk1"/>
                </a:solidFill>
              </a:rPr>
              <a:t>?</a:t>
            </a:r>
            <a:endParaRPr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08" name="Google Shape;208;p37"/>
          <p:cNvSpPr txBox="1"/>
          <p:nvPr/>
        </p:nvSpPr>
        <p:spPr>
          <a:xfrm>
            <a:off x="453025" y="1347425"/>
            <a:ext cx="72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Бутылка </a:t>
            </a: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 стоит на столе.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Я начинаю свой день с глотка </a:t>
            </a: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Фильтр для </a:t>
            </a: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 стоит сегодня почти в каждом доме.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453025" y="3272875"/>
            <a:ext cx="748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u="sng">
                <a:solidFill>
                  <a:schemeClr val="dk1"/>
                </a:solidFill>
              </a:rPr>
              <a:t>Вопрос:</a:t>
            </a:r>
            <a:r>
              <a:rPr lang="ru" sz="2600">
                <a:solidFill>
                  <a:schemeClr val="dk1"/>
                </a:solidFill>
              </a:rPr>
              <a:t> вы знаете, что значит слово </a:t>
            </a:r>
            <a:r>
              <a:rPr lang="ru" sz="2600">
                <a:solidFill>
                  <a:srgbClr val="FF0000"/>
                </a:solidFill>
              </a:rPr>
              <a:t>apă</a:t>
            </a:r>
            <a:r>
              <a:rPr lang="ru" sz="2600">
                <a:solidFill>
                  <a:schemeClr val="dk1"/>
                </a:solidFill>
              </a:rPr>
              <a:t>?</a:t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15" name="Google Shape;215;p38"/>
          <p:cNvSpPr txBox="1"/>
          <p:nvPr/>
        </p:nvSpPr>
        <p:spPr>
          <a:xfrm>
            <a:off x="453025" y="1347425"/>
            <a:ext cx="72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Бутылка </a:t>
            </a: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 стоит на столе.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Я начинаю свой день с глотка </a:t>
            </a: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Фильтр для </a:t>
            </a: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 стоит сегодня почти в каждом доме.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453025" y="3272875"/>
            <a:ext cx="837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</a:rPr>
              <a:t>Исходя из контекста, вы можете понять смысл слова</a:t>
            </a:r>
            <a:endParaRPr sz="1700"/>
          </a:p>
        </p:txBody>
      </p:sp>
      <p:sp>
        <p:nvSpPr>
          <p:cNvPr id="217" name="Google Shape;217;p38"/>
          <p:cNvSpPr txBox="1"/>
          <p:nvPr/>
        </p:nvSpPr>
        <p:spPr>
          <a:xfrm>
            <a:off x="3023975" y="25567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</a:rPr>
              <a:t>apă</a:t>
            </a:r>
            <a:r>
              <a:rPr lang="ru" sz="2000">
                <a:solidFill>
                  <a:schemeClr val="dk1"/>
                </a:solidFill>
              </a:rPr>
              <a:t> - это вода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23" name="Google Shape;223;p39"/>
          <p:cNvSpPr txBox="1"/>
          <p:nvPr/>
        </p:nvSpPr>
        <p:spPr>
          <a:xfrm>
            <a:off x="453025" y="1347425"/>
            <a:ext cx="832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ru" sz="2000"/>
              <a:t>Бутылка </a:t>
            </a:r>
            <a:r>
              <a:rPr lang="ru" sz="2000">
                <a:solidFill>
                  <a:schemeClr val="dk1"/>
                </a:solidFill>
              </a:rPr>
              <a:t>_______ стоит на столе.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Я начинаю свой день с глотка</a:t>
            </a:r>
            <a:r>
              <a:rPr lang="ru" sz="2000">
                <a:solidFill>
                  <a:schemeClr val="dk1"/>
                </a:solidFill>
              </a:rPr>
              <a:t> _______.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Фильтр для _______ стоит сегодня почти в каждом доме.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1215000" y="2571750"/>
            <a:ext cx="745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u="sng">
                <a:solidFill>
                  <a:schemeClr val="dk1"/>
                </a:solidFill>
              </a:rPr>
              <a:t>Вопрос:</a:t>
            </a:r>
            <a:r>
              <a:rPr lang="ru" sz="2600">
                <a:solidFill>
                  <a:schemeClr val="dk1"/>
                </a:solidFill>
              </a:rPr>
              <a:t> какие слова подходят в контекст?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30" name="Google Shape;230;p40"/>
          <p:cNvSpPr txBox="1"/>
          <p:nvPr/>
        </p:nvSpPr>
        <p:spPr>
          <a:xfrm>
            <a:off x="453025" y="1347425"/>
            <a:ext cx="832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ru" sz="2000"/>
              <a:t>Бутылка </a:t>
            </a:r>
            <a:r>
              <a:rPr lang="ru" sz="2000">
                <a:solidFill>
                  <a:schemeClr val="dk1"/>
                </a:solidFill>
              </a:rPr>
              <a:t>_______ стоит на столе.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Я начинаю свой день с глотка _______.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Фильтр для _______ стоит сегодня почти в каждом доме.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231" name="Google Shape;231;p40"/>
          <p:cNvGraphicFramePr/>
          <p:nvPr/>
        </p:nvGraphicFramePr>
        <p:xfrm>
          <a:off x="453025" y="288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{EF376C08-6078-4E83-8855-DD4B5BBB7E46}</a:tableStyleId>
              </a:tblPr>
              <a:tblGrid>
                <a:gridCol w="1208625"/>
                <a:gridCol w="1208625"/>
                <a:gridCol w="1208625"/>
                <a:gridCol w="1208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3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вода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вино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черепаха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32" name="Google Shape;232;p40"/>
          <p:cNvCxnSpPr/>
          <p:nvPr/>
        </p:nvCxnSpPr>
        <p:spPr>
          <a:xfrm rot="10800000">
            <a:off x="5359925" y="3084700"/>
            <a:ext cx="882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3" name="Google Shape;233;p40"/>
          <p:cNvSpPr txBox="1"/>
          <p:nvPr/>
        </p:nvSpPr>
        <p:spPr>
          <a:xfrm>
            <a:off x="6242825" y="2838400"/>
            <a:ext cx="143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Контекст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39" name="Google Shape;239;p41"/>
          <p:cNvSpPr txBox="1"/>
          <p:nvPr/>
        </p:nvSpPr>
        <p:spPr>
          <a:xfrm>
            <a:off x="453025" y="1347425"/>
            <a:ext cx="832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ru" sz="2000"/>
              <a:t>Бутылка </a:t>
            </a:r>
            <a:r>
              <a:rPr lang="ru" sz="2000">
                <a:solidFill>
                  <a:schemeClr val="dk1"/>
                </a:solidFill>
              </a:rPr>
              <a:t>_______ стоит на столе.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Я начинаю свой день с глотка</a:t>
            </a:r>
            <a:r>
              <a:rPr lang="ru" sz="2000">
                <a:solidFill>
                  <a:schemeClr val="dk1"/>
                </a:solidFill>
              </a:rPr>
              <a:t> _______.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Фильтр для _______ стоит сегодня почти в каждом доме.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240" name="Google Shape;240;p41"/>
          <p:cNvGraphicFramePr/>
          <p:nvPr/>
        </p:nvGraphicFramePr>
        <p:xfrm>
          <a:off x="453025" y="288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{EF376C08-6078-4E83-8855-DD4B5BBB7E46}</a:tableStyleId>
              </a:tblPr>
              <a:tblGrid>
                <a:gridCol w="1208625"/>
                <a:gridCol w="1208625"/>
                <a:gridCol w="1208625"/>
                <a:gridCol w="1208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3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вода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вино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черепаха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41" name="Google Shape;241;p41"/>
          <p:cNvCxnSpPr/>
          <p:nvPr/>
        </p:nvCxnSpPr>
        <p:spPr>
          <a:xfrm rot="10800000">
            <a:off x="5359925" y="3084700"/>
            <a:ext cx="882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2" name="Google Shape;242;p41"/>
          <p:cNvSpPr txBox="1"/>
          <p:nvPr/>
        </p:nvSpPr>
        <p:spPr>
          <a:xfrm>
            <a:off x="6242825" y="2838400"/>
            <a:ext cx="143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Контекст</a:t>
            </a:r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1848025" y="3331000"/>
            <a:ext cx="3193200" cy="366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1"/>
          <p:cNvSpPr/>
          <p:nvPr/>
        </p:nvSpPr>
        <p:spPr>
          <a:xfrm>
            <a:off x="1848025" y="3864400"/>
            <a:ext cx="3193200" cy="366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1"/>
          <p:cNvSpPr txBox="1"/>
          <p:nvPr/>
        </p:nvSpPr>
        <p:spPr>
          <a:xfrm>
            <a:off x="5693150" y="33871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FF00"/>
                </a:solidFill>
              </a:rPr>
              <a:t>строки</a:t>
            </a:r>
            <a:r>
              <a:rPr lang="ru" sz="2000">
                <a:solidFill>
                  <a:schemeClr val="dk1"/>
                </a:solidFill>
              </a:rPr>
              <a:t> похожи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такое смысл слова?</a:t>
            </a:r>
            <a:endParaRPr sz="2820"/>
          </a:p>
        </p:txBody>
      </p:sp>
      <p:sp>
        <p:nvSpPr>
          <p:cNvPr id="251" name="Google Shape;251;p42"/>
          <p:cNvSpPr txBox="1"/>
          <p:nvPr/>
        </p:nvSpPr>
        <p:spPr>
          <a:xfrm>
            <a:off x="453025" y="1347425"/>
            <a:ext cx="832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ru" sz="2000"/>
              <a:t>Бутылка </a:t>
            </a:r>
            <a:r>
              <a:rPr lang="ru" sz="2000">
                <a:solidFill>
                  <a:schemeClr val="dk1"/>
                </a:solidFill>
              </a:rPr>
              <a:t>_______ стоит на столе.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Я начинаю свой день с глотка _______.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ru" sz="2000">
                <a:solidFill>
                  <a:schemeClr val="dk1"/>
                </a:solidFill>
              </a:rPr>
              <a:t>Фильтр для _______ стоит сегодня почти в каждом доме.</a:t>
            </a:r>
            <a:endParaRPr sz="2000">
              <a:solidFill>
                <a:schemeClr val="dk1"/>
              </a:solidFill>
            </a:endParaRPr>
          </a:p>
        </p:txBody>
      </p:sp>
      <p:graphicFrame>
        <p:nvGraphicFramePr>
          <p:cNvPr id="252" name="Google Shape;252;p42"/>
          <p:cNvGraphicFramePr/>
          <p:nvPr/>
        </p:nvGraphicFramePr>
        <p:xfrm>
          <a:off x="453025" y="288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{EF376C08-6078-4E83-8855-DD4B5BBB7E46}</a:tableStyleId>
              </a:tblPr>
              <a:tblGrid>
                <a:gridCol w="1208625"/>
                <a:gridCol w="1208625"/>
                <a:gridCol w="1208625"/>
                <a:gridCol w="1208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3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вода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вино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+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черепаха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/>
                        <a:t>-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53" name="Google Shape;253;p42"/>
          <p:cNvCxnSpPr/>
          <p:nvPr/>
        </p:nvCxnSpPr>
        <p:spPr>
          <a:xfrm rot="10800000">
            <a:off x="5359925" y="3084700"/>
            <a:ext cx="8829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42"/>
          <p:cNvSpPr txBox="1"/>
          <p:nvPr/>
        </p:nvSpPr>
        <p:spPr>
          <a:xfrm>
            <a:off x="6242825" y="2838400"/>
            <a:ext cx="143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Контекст</a:t>
            </a:r>
            <a:endParaRPr/>
          </a:p>
        </p:txBody>
      </p:sp>
      <p:sp>
        <p:nvSpPr>
          <p:cNvPr id="255" name="Google Shape;255;p42"/>
          <p:cNvSpPr/>
          <p:nvPr/>
        </p:nvSpPr>
        <p:spPr>
          <a:xfrm>
            <a:off x="1848025" y="3331000"/>
            <a:ext cx="3193200" cy="366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2"/>
          <p:cNvSpPr/>
          <p:nvPr/>
        </p:nvSpPr>
        <p:spPr>
          <a:xfrm>
            <a:off x="1848025" y="3864400"/>
            <a:ext cx="3193200" cy="366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5693150" y="33871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FF00"/>
                </a:solidFill>
              </a:rPr>
              <a:t>строки</a:t>
            </a:r>
            <a:r>
              <a:rPr lang="ru" sz="2000">
                <a:solidFill>
                  <a:schemeClr val="dk1"/>
                </a:solidFill>
              </a:rPr>
              <a:t> похожи</a:t>
            </a:r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6458400" y="3799725"/>
            <a:ext cx="9759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=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5693150" y="42313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FF00"/>
                </a:solidFill>
              </a:rPr>
              <a:t>смысл слов</a:t>
            </a:r>
            <a:r>
              <a:rPr lang="ru" sz="2000">
                <a:solidFill>
                  <a:schemeClr val="dk1"/>
                </a:solidFill>
              </a:rPr>
              <a:t> похож?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824550" y="1251050"/>
            <a:ext cx="5245800" cy="312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>
                <a:solidFill>
                  <a:srgbClr val="000000"/>
                </a:solidFill>
              </a:rPr>
              <a:t>Что такое смысл слова?</a:t>
            </a:r>
            <a:endParaRPr sz="282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sp>
        <p:nvSpPr>
          <p:cNvPr id="265" name="Google Shape;265;p43"/>
          <p:cNvSpPr txBox="1"/>
          <p:nvPr>
            <p:ph type="title"/>
          </p:nvPr>
        </p:nvSpPr>
        <p:spPr>
          <a:xfrm>
            <a:off x="499500" y="1666050"/>
            <a:ext cx="8584200" cy="15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 u="sng"/>
              <a:t>Основная идея нашей гипотезы:</a:t>
            </a:r>
            <a:endParaRPr sz="282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Мы должны поместить информацию о контексте слова в эмбеддинг (вектор) этого слова</a:t>
            </a:r>
            <a:endParaRPr sz="282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2" name="Google Shape;272;p44"/>
          <p:cNvSpPr/>
          <p:nvPr/>
        </p:nvSpPr>
        <p:spPr>
          <a:xfrm>
            <a:off x="824550" y="1632050"/>
            <a:ext cx="5262300" cy="6795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278" name="Google Shape;278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824550" y="2311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92" name="Google Shape;292;p47"/>
          <p:cNvSpPr/>
          <p:nvPr/>
        </p:nvSpPr>
        <p:spPr>
          <a:xfrm>
            <a:off x="824550" y="12447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Идея</a:t>
            </a:r>
            <a:endParaRPr sz="2820"/>
          </a:p>
        </p:txBody>
      </p:sp>
      <p:sp>
        <p:nvSpPr>
          <p:cNvPr id="298" name="Google Shape;298;p48"/>
          <p:cNvSpPr txBox="1"/>
          <p:nvPr/>
        </p:nvSpPr>
        <p:spPr>
          <a:xfrm>
            <a:off x="228600" y="1371600"/>
            <a:ext cx="87234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20" u="sng">
                <a:solidFill>
                  <a:schemeClr val="dk1"/>
                </a:solidFill>
              </a:rPr>
              <a:t>Вспомним нашу основную идею:</a:t>
            </a:r>
            <a:endParaRPr sz="282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20">
                <a:solidFill>
                  <a:schemeClr val="dk1"/>
                </a:solidFill>
              </a:rPr>
              <a:t>Мы должны поместить информацию о контексте слова в эмбеддинг (вектор) этого слова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Идея</a:t>
            </a:r>
            <a:endParaRPr sz="2820"/>
          </a:p>
        </p:txBody>
      </p:sp>
      <p:sp>
        <p:nvSpPr>
          <p:cNvPr id="304" name="Google Shape;304;p49"/>
          <p:cNvSpPr txBox="1"/>
          <p:nvPr/>
        </p:nvSpPr>
        <p:spPr>
          <a:xfrm>
            <a:off x="228600" y="1371600"/>
            <a:ext cx="87234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20" u="sng">
                <a:solidFill>
                  <a:schemeClr val="dk1"/>
                </a:solidFill>
              </a:rPr>
              <a:t>Вспомним нашу основную идею:</a:t>
            </a:r>
            <a:endParaRPr sz="282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20">
                <a:solidFill>
                  <a:schemeClr val="dk1"/>
                </a:solidFill>
              </a:rPr>
              <a:t>Мы должны поместить информацию о контексте слова в эмбеддинг (вектор) этого слова</a:t>
            </a:r>
            <a:endParaRPr/>
          </a:p>
        </p:txBody>
      </p:sp>
      <p:sp>
        <p:nvSpPr>
          <p:cNvPr id="305" name="Google Shape;305;p49"/>
          <p:cNvSpPr txBox="1"/>
          <p:nvPr/>
        </p:nvSpPr>
        <p:spPr>
          <a:xfrm>
            <a:off x="228600" y="3276600"/>
            <a:ext cx="87234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20">
                <a:solidFill>
                  <a:schemeClr val="dk1"/>
                </a:solidFill>
              </a:rPr>
              <a:t>Word2Vec выучивает векторы слов, обучая их </a:t>
            </a:r>
            <a:r>
              <a:rPr b="1" lang="ru" sz="2820">
                <a:solidFill>
                  <a:schemeClr val="dk1"/>
                </a:solidFill>
              </a:rPr>
              <a:t>предсказывать контекст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Идея</a:t>
            </a:r>
            <a:endParaRPr sz="2820"/>
          </a:p>
        </p:txBody>
      </p:sp>
      <p:sp>
        <p:nvSpPr>
          <p:cNvPr id="311" name="Google Shape;311;p50"/>
          <p:cNvSpPr txBox="1"/>
          <p:nvPr/>
        </p:nvSpPr>
        <p:spPr>
          <a:xfrm>
            <a:off x="228600" y="1371600"/>
            <a:ext cx="8723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20">
                <a:solidFill>
                  <a:schemeClr val="dk1"/>
                </a:solidFill>
              </a:rPr>
              <a:t>• </a:t>
            </a:r>
            <a:r>
              <a:rPr lang="ru" sz="2520">
                <a:solidFill>
                  <a:schemeClr val="accent1"/>
                </a:solidFill>
              </a:rPr>
              <a:t>Обучаемые параметры</a:t>
            </a:r>
            <a:r>
              <a:rPr lang="ru" sz="2520">
                <a:solidFill>
                  <a:schemeClr val="dk1"/>
                </a:solidFill>
              </a:rPr>
              <a:t>: векторы слов (эмбеддинги)</a:t>
            </a:r>
            <a:endParaRPr sz="252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20">
                <a:solidFill>
                  <a:schemeClr val="dk1"/>
                </a:solidFill>
              </a:rPr>
              <a:t>• </a:t>
            </a:r>
            <a:r>
              <a:rPr lang="ru" sz="2520">
                <a:solidFill>
                  <a:schemeClr val="accent1"/>
                </a:solidFill>
              </a:rPr>
              <a:t>Цель</a:t>
            </a:r>
            <a:r>
              <a:rPr lang="ru" sz="2520">
                <a:solidFill>
                  <a:schemeClr val="dk1"/>
                </a:solidFill>
              </a:rPr>
              <a:t>: сделать так, чтобы каждый эмбеддинг “знал” о контексте слова, к которому он относится</a:t>
            </a:r>
            <a:endParaRPr sz="252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20">
                <a:solidFill>
                  <a:schemeClr val="dk1"/>
                </a:solidFill>
              </a:rPr>
              <a:t>• </a:t>
            </a:r>
            <a:r>
              <a:rPr lang="ru" sz="2520">
                <a:solidFill>
                  <a:schemeClr val="accent1"/>
                </a:solidFill>
              </a:rPr>
              <a:t>Как</a:t>
            </a:r>
            <a:r>
              <a:rPr lang="ru" sz="2520">
                <a:solidFill>
                  <a:schemeClr val="dk1"/>
                </a:solidFill>
              </a:rPr>
              <a:t>: учим векторы предсказывать возможные контексты, исходя из центральных слов</a:t>
            </a:r>
            <a:endParaRPr sz="2820"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17" name="Google Shape;3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00" y="3426675"/>
            <a:ext cx="8213000" cy="67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1"/>
          <p:cNvSpPr txBox="1"/>
          <p:nvPr/>
        </p:nvSpPr>
        <p:spPr>
          <a:xfrm>
            <a:off x="0" y="1066800"/>
            <a:ext cx="9296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sp>
        <p:nvSpPr>
          <p:cNvPr id="324" name="Google Shape;324;p52"/>
          <p:cNvSpPr txBox="1"/>
          <p:nvPr/>
        </p:nvSpPr>
        <p:spPr>
          <a:xfrm>
            <a:off x="0" y="1066800"/>
            <a:ext cx="9296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 u="sng">
              <a:solidFill>
                <a:schemeClr val="dk1"/>
              </a:solidFill>
            </a:endParaRPr>
          </a:p>
        </p:txBody>
      </p:sp>
      <p:pic>
        <p:nvPicPr>
          <p:cNvPr id="325" name="Google Shape;3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950" y="3105425"/>
            <a:ext cx="7932574" cy="19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20"/>
              <a:t>Что такое эмбеддинги и зачем они нужны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322" y="1164100"/>
            <a:ext cx="5722925" cy="38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25" y="2439325"/>
            <a:ext cx="8673524" cy="25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3"/>
          <p:cNvSpPr txBox="1"/>
          <p:nvPr/>
        </p:nvSpPr>
        <p:spPr>
          <a:xfrm>
            <a:off x="0" y="1066800"/>
            <a:ext cx="9296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33" name="Google Shape;33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39" name="Google Shape;33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25" y="2484327"/>
            <a:ext cx="8520600" cy="2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4"/>
          <p:cNvSpPr txBox="1"/>
          <p:nvPr/>
        </p:nvSpPr>
        <p:spPr>
          <a:xfrm>
            <a:off x="0" y="1066800"/>
            <a:ext cx="92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Регулируем векторы, чтобы увеличить эти вероятности.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41" name="Google Shape;341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47" name="Google Shape;3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50" y="2484625"/>
            <a:ext cx="7625402" cy="25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5"/>
          <p:cNvSpPr txBox="1"/>
          <p:nvPr/>
        </p:nvSpPr>
        <p:spPr>
          <a:xfrm>
            <a:off x="0" y="1066800"/>
            <a:ext cx="92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Регулируем векторы, чтобы увеличить эти вероятности.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49" name="Google Shape;34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55" name="Google Shape;35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450700"/>
            <a:ext cx="7516800" cy="25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6"/>
          <p:cNvSpPr txBox="1"/>
          <p:nvPr/>
        </p:nvSpPr>
        <p:spPr>
          <a:xfrm>
            <a:off x="0" y="1066800"/>
            <a:ext cx="92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Регулируем векторы, чтобы увеличить эти вероятности.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57" name="Google Shape;35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63" name="Google Shape;3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450700"/>
            <a:ext cx="7469012" cy="254040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7"/>
          <p:cNvSpPr txBox="1"/>
          <p:nvPr/>
        </p:nvSpPr>
        <p:spPr>
          <a:xfrm>
            <a:off x="0" y="1066800"/>
            <a:ext cx="92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Регулируем векторы, чтобы увеличить эти вероятности.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65" name="Google Shape;36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pic>
        <p:nvPicPr>
          <p:cNvPr id="371" name="Google Shape;37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8300"/>
            <a:ext cx="7994634" cy="26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8"/>
          <p:cNvSpPr txBox="1"/>
          <p:nvPr/>
        </p:nvSpPr>
        <p:spPr>
          <a:xfrm>
            <a:off x="0" y="1066800"/>
            <a:ext cx="92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Регулируем векторы, чтобы увеличить эти вероятности.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73" name="Google Shape;37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Word2Vec: Общий пайплайн</a:t>
            </a:r>
            <a:endParaRPr sz="2820"/>
          </a:p>
        </p:txBody>
      </p:sp>
      <p:sp>
        <p:nvSpPr>
          <p:cNvPr id="379" name="Google Shape;379;p59"/>
          <p:cNvSpPr txBox="1"/>
          <p:nvPr/>
        </p:nvSpPr>
        <p:spPr>
          <a:xfrm>
            <a:off x="0" y="1066800"/>
            <a:ext cx="929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Берем огромный корпус текста;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Идем по тексту с помощью скользящего окна, перемещая по одному слову за раз;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Д</a:t>
            </a:r>
            <a:r>
              <a:rPr lang="ru" sz="1700">
                <a:solidFill>
                  <a:schemeClr val="dk1"/>
                </a:solidFill>
              </a:rPr>
              <a:t>ля центрального слова (      ) вычисляем вероятности контекстных слов;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ru" sz="1700">
                <a:solidFill>
                  <a:schemeClr val="dk1"/>
                </a:solidFill>
              </a:rPr>
              <a:t>Регулируем векторы, чтобы увеличить эти вероятности.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80" name="Google Shape;38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0700"/>
            <a:ext cx="8259369" cy="25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549" y="1648052"/>
            <a:ext cx="345200" cy="3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387" name="Google Shape;387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88" name="Google Shape;388;p60"/>
          <p:cNvSpPr/>
          <p:nvPr/>
        </p:nvSpPr>
        <p:spPr>
          <a:xfrm>
            <a:off x="824550" y="12447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394" name="Google Shape;394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395" name="Google Shape;395;p61"/>
          <p:cNvSpPr/>
          <p:nvPr/>
        </p:nvSpPr>
        <p:spPr>
          <a:xfrm>
            <a:off x="824550" y="16257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Целевая функция: Negative Log-Likelihood</a:t>
            </a:r>
            <a:endParaRPr sz="2820"/>
          </a:p>
        </p:txBody>
      </p:sp>
      <p:sp>
        <p:nvSpPr>
          <p:cNvPr id="401" name="Google Shape;401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Word2Vec пытается найти параметры, которые максимизируют likelihood (правдоподобие) данных: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402" name="Google Shape;4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984400"/>
            <a:ext cx="5348799" cy="1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Что такое эмбеддинги и зачем они нужны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23" y="1090650"/>
            <a:ext cx="6450824" cy="398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Целевая функция</a:t>
            </a:r>
            <a:r>
              <a:rPr lang="ru" sz="2820"/>
              <a:t>: Negative Log-Likelihood</a:t>
            </a:r>
            <a:endParaRPr sz="2820"/>
          </a:p>
        </p:txBody>
      </p:sp>
      <p:sp>
        <p:nvSpPr>
          <p:cNvPr id="408" name="Google Shape;408;p63"/>
          <p:cNvSpPr txBox="1"/>
          <p:nvPr>
            <p:ph idx="1" type="body"/>
          </p:nvPr>
        </p:nvSpPr>
        <p:spPr>
          <a:xfrm>
            <a:off x="311700" y="1152475"/>
            <a:ext cx="8520600" cy="13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Word2Vec пытается найти параметры, которые максимизируют likelihood (правдоподобие) данных: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409" name="Google Shape;40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984400"/>
            <a:ext cx="5348799" cy="12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 txBox="1"/>
          <p:nvPr/>
        </p:nvSpPr>
        <p:spPr>
          <a:xfrm>
            <a:off x="6077400" y="1979800"/>
            <a:ext cx="3066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</a:rPr>
              <a:t>Мы хотим, чтобы наша модель думала, что наши тренировочные данные “вероятны”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Целевая функция</a:t>
            </a:r>
            <a:r>
              <a:rPr lang="ru" sz="2820"/>
              <a:t>: Negative Log-Likelihood</a:t>
            </a:r>
            <a:endParaRPr sz="2820"/>
          </a:p>
        </p:txBody>
      </p:sp>
      <p:sp>
        <p:nvSpPr>
          <p:cNvPr id="416" name="Google Shape;416;p64"/>
          <p:cNvSpPr txBox="1"/>
          <p:nvPr>
            <p:ph idx="1" type="body"/>
          </p:nvPr>
        </p:nvSpPr>
        <p:spPr>
          <a:xfrm>
            <a:off x="311700" y="1152475"/>
            <a:ext cx="8520600" cy="13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Word2Vec пытается найти параметры, которые максимизируют likelihood (правдоподобие) данных: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417" name="Google Shape;41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984400"/>
            <a:ext cx="5348799" cy="12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4"/>
          <p:cNvSpPr txBox="1"/>
          <p:nvPr/>
        </p:nvSpPr>
        <p:spPr>
          <a:xfrm>
            <a:off x="6077400" y="1979800"/>
            <a:ext cx="3066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accent1"/>
                </a:solidFill>
              </a:rPr>
              <a:t>Мы хотим, чтобы наша модель думала, что наши тренировочные данные “вероятны”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419" name="Google Shape;41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25" y="3887550"/>
            <a:ext cx="7106052" cy="12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4"/>
          <p:cNvSpPr txBox="1"/>
          <p:nvPr>
            <p:ph idx="1" type="body"/>
          </p:nvPr>
        </p:nvSpPr>
        <p:spPr>
          <a:xfrm>
            <a:off x="311700" y="3419950"/>
            <a:ext cx="8520600" cy="13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чтобы сделать это, будем использовать negative (log-) likelihood loss: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Целевая функция</a:t>
            </a:r>
            <a:r>
              <a:rPr lang="ru" sz="2820"/>
              <a:t>: Negative Log-Likelihood</a:t>
            </a:r>
            <a:endParaRPr sz="2820"/>
          </a:p>
        </p:txBody>
      </p:sp>
      <p:pic>
        <p:nvPicPr>
          <p:cNvPr id="426" name="Google Shape;42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77" y="1427100"/>
            <a:ext cx="6993660" cy="12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5"/>
          <p:cNvSpPr txBox="1"/>
          <p:nvPr/>
        </p:nvSpPr>
        <p:spPr>
          <a:xfrm>
            <a:off x="778250" y="3195725"/>
            <a:ext cx="1939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идем по тексту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8" name="Google Shape;428;p65"/>
          <p:cNvSpPr txBox="1"/>
          <p:nvPr/>
        </p:nvSpPr>
        <p:spPr>
          <a:xfrm>
            <a:off x="3079600" y="3195725"/>
            <a:ext cx="222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скользящим окном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9" name="Google Shape;429;p65"/>
          <p:cNvSpPr txBox="1"/>
          <p:nvPr/>
        </p:nvSpPr>
        <p:spPr>
          <a:xfrm>
            <a:off x="5529900" y="3195725"/>
            <a:ext cx="36141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Считаем вероятность контекстного слова для данного центрального слова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430" name="Google Shape;430;p65"/>
          <p:cNvCxnSpPr>
            <a:stCxn id="427" idx="0"/>
          </p:cNvCxnSpPr>
          <p:nvPr/>
        </p:nvCxnSpPr>
        <p:spPr>
          <a:xfrm flipH="1" rot="10800000">
            <a:off x="1748150" y="2299925"/>
            <a:ext cx="2584500" cy="89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Google Shape;431;p65"/>
          <p:cNvCxnSpPr/>
          <p:nvPr/>
        </p:nvCxnSpPr>
        <p:spPr>
          <a:xfrm flipH="1" rot="10800000">
            <a:off x="4228175" y="2602025"/>
            <a:ext cx="813000" cy="569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Google Shape;432;p65"/>
          <p:cNvCxnSpPr/>
          <p:nvPr/>
        </p:nvCxnSpPr>
        <p:spPr>
          <a:xfrm rot="10800000">
            <a:off x="6911375" y="2241725"/>
            <a:ext cx="464700" cy="929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Целевая функция</a:t>
            </a:r>
            <a:r>
              <a:rPr lang="ru" sz="2820"/>
              <a:t>: Negative Log-Likelihood</a:t>
            </a:r>
            <a:endParaRPr sz="2820"/>
          </a:p>
        </p:txBody>
      </p:sp>
      <p:pic>
        <p:nvPicPr>
          <p:cNvPr id="438" name="Google Shape;43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77" y="1427100"/>
            <a:ext cx="6993660" cy="12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6"/>
          <p:cNvSpPr txBox="1"/>
          <p:nvPr/>
        </p:nvSpPr>
        <p:spPr>
          <a:xfrm>
            <a:off x="778250" y="3195725"/>
            <a:ext cx="1939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идем по тексту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0" name="Google Shape;440;p66"/>
          <p:cNvSpPr txBox="1"/>
          <p:nvPr/>
        </p:nvSpPr>
        <p:spPr>
          <a:xfrm>
            <a:off x="3079600" y="3195725"/>
            <a:ext cx="222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скользящим окном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1" name="Google Shape;441;p66"/>
          <p:cNvSpPr txBox="1"/>
          <p:nvPr/>
        </p:nvSpPr>
        <p:spPr>
          <a:xfrm>
            <a:off x="5529900" y="3195725"/>
            <a:ext cx="36141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Считаем вероятность контекстного слова для данного центрального слова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442" name="Google Shape;442;p66"/>
          <p:cNvCxnSpPr>
            <a:stCxn id="439" idx="0"/>
          </p:cNvCxnSpPr>
          <p:nvPr/>
        </p:nvCxnSpPr>
        <p:spPr>
          <a:xfrm flipH="1" rot="10800000">
            <a:off x="1748150" y="2299925"/>
            <a:ext cx="2584500" cy="89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66"/>
          <p:cNvCxnSpPr/>
          <p:nvPr/>
        </p:nvCxnSpPr>
        <p:spPr>
          <a:xfrm flipH="1" rot="10800000">
            <a:off x="4228175" y="2602025"/>
            <a:ext cx="813000" cy="569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4" name="Google Shape;444;p66"/>
          <p:cNvCxnSpPr/>
          <p:nvPr/>
        </p:nvCxnSpPr>
        <p:spPr>
          <a:xfrm rot="10800000">
            <a:off x="6911375" y="2241725"/>
            <a:ext cx="464700" cy="929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5" name="Google Shape;445;p66"/>
          <p:cNvSpPr/>
          <p:nvPr/>
        </p:nvSpPr>
        <p:spPr>
          <a:xfrm>
            <a:off x="5656925" y="1637825"/>
            <a:ext cx="1986300" cy="51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6"/>
          <p:cNvSpPr txBox="1"/>
          <p:nvPr/>
        </p:nvSpPr>
        <p:spPr>
          <a:xfrm>
            <a:off x="7052225" y="1110125"/>
            <a:ext cx="2229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</a:rPr>
              <a:t>Как это считать?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</a:t>
            </a:r>
            <a:r>
              <a:rPr lang="ru" sz="2820"/>
              <a:t> посчитать                         ?</a:t>
            </a:r>
            <a:endParaRPr sz="2820"/>
          </a:p>
        </p:txBody>
      </p:sp>
      <p:pic>
        <p:nvPicPr>
          <p:cNvPr id="452" name="Google Shape;45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67"/>
          <p:cNvSpPr txBox="1"/>
          <p:nvPr>
            <p:ph idx="1" type="body"/>
          </p:nvPr>
        </p:nvSpPr>
        <p:spPr>
          <a:xfrm>
            <a:off x="3117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Для каждого слова      мы имеем два вектора: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    когда     - это центральное слово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    </a:t>
            </a:r>
            <a:r>
              <a:rPr lang="ru" sz="2000">
                <a:solidFill>
                  <a:schemeClr val="dk1"/>
                </a:solidFill>
              </a:rPr>
              <a:t>когда     - это слово из контекста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54" name="Google Shape;45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050" y="1355800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&quot;:&quot;#FFFFFF&quot;,&quot;code&quot;:&quot;$$v_{w}$$&quot;,&quot;id&quot;:&quot;3&quot;,&quot;font&quot;:{&quot;family&quot;:&quot;Arial&quot;,&quot;size&quot;:20,&quot;color&quot;:&quot;#000000&quot;},&quot;ts&quot;:1699471580004,&quot;cs&quot;:&quot;IKN4/RUPopbAuuN0JVxHfg==&quot;,&quot;size&quot;:{&quot;width&quot;:29.833333333333332,&quot;height&quot;:18.833333333333332}}" id="455" name="Google Shape;455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75" y="1690175"/>
            <a:ext cx="284163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u_{w}$$&quot;,&quot;backgroundColor&quot;:&quot;#FFFFFF&quot;,&quot;aid&quot;:null,&quot;id&quot;:&quot;5&quot;,&quot;font&quot;:{&quot;family&quot;:&quot;Arial&quot;,&quot;size&quot;:21,&quot;color&quot;:&quot;#000000&quot;},&quot;type&quot;:&quot;$$&quot;,&quot;ts&quot;:1699471642917,&quot;cs&quot;:&quot;USS6HqO+yoyrmbBrWaYDbw==&quot;,&quot;size&quot;:{&quot;width&quot;:34.166666666666664,&quot;height&quot;:19.833333333333332}}" id="456" name="Google Shape;456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738" y="2024550"/>
            <a:ext cx="325438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57" name="Google Shape;45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625" y="1711613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58" name="Google Shape;45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625" y="2050738"/>
            <a:ext cx="201613" cy="1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464" name="Google Shape;46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8"/>
          <p:cNvSpPr txBox="1"/>
          <p:nvPr>
            <p:ph idx="1" type="body"/>
          </p:nvPr>
        </p:nvSpPr>
        <p:spPr>
          <a:xfrm>
            <a:off x="3117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Для каждого слова      мы имеем два вектора: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    когда     - это центральное слово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    когда     - это слово из контекста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66" name="Google Shape;46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050" y="1355800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&quot;:&quot;#FFFFFF&quot;,&quot;code&quot;:&quot;$$v_{w}$$&quot;,&quot;id&quot;:&quot;3&quot;,&quot;font&quot;:{&quot;family&quot;:&quot;Arial&quot;,&quot;size&quot;:20,&quot;color&quot;:&quot;#000000&quot;},&quot;ts&quot;:1699471580004,&quot;cs&quot;:&quot;IKN4/RUPopbAuuN0JVxHfg==&quot;,&quot;size&quot;:{&quot;width&quot;:29.833333333333332,&quot;height&quot;:18.833333333333332}}" id="467" name="Google Shape;46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75" y="1690175"/>
            <a:ext cx="284163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u_{w}$$&quot;,&quot;backgroundColor&quot;:&quot;#FFFFFF&quot;,&quot;aid&quot;:null,&quot;id&quot;:&quot;5&quot;,&quot;font&quot;:{&quot;family&quot;:&quot;Arial&quot;,&quot;size&quot;:21,&quot;color&quot;:&quot;#000000&quot;},&quot;type&quot;:&quot;$$&quot;,&quot;ts&quot;:1699471642917,&quot;cs&quot;:&quot;USS6HqO+yoyrmbBrWaYDbw==&quot;,&quot;size&quot;:{&quot;width&quot;:34.166666666666664,&quot;height&quot;:19.833333333333332}}" id="468" name="Google Shape;46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738" y="2024550"/>
            <a:ext cx="325438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69" name="Google Shape;46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625" y="1711613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70" name="Google Shape;470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625" y="2050738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3012400"/>
            <a:ext cx="4368246" cy="207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&quot;:&quot;#FFFFFF&quot;,&quot;code&quot;:&quot;$$v_{w}$$&quot;,&quot;id&quot;:&quot;3&quot;,&quot;font&quot;:{&quot;family&quot;:&quot;Arial&quot;,&quot;size&quot;:20,&quot;color&quot;:&quot;#000000&quot;},&quot;ts&quot;:1699471580004,&quot;cs&quot;:&quot;IKN4/RUPopbAuuN0JVxHfg==&quot;,&quot;size&quot;:{&quot;width&quot;:29.833333333333332,&quot;height&quot;:18.833333333333332}}" id="472" name="Google Shape;472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900" y="2833000"/>
            <a:ext cx="284163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u_{w}$$&quot;,&quot;backgroundColor&quot;:&quot;#FFFFFF&quot;,&quot;aid&quot;:null,&quot;id&quot;:&quot;5&quot;,&quot;font&quot;:{&quot;family&quot;:&quot;Arial&quot;,&quot;size&quot;:21,&quot;color&quot;:&quot;#000000&quot;},&quot;type&quot;:&quot;$$&quot;,&quot;ts&quot;:1699471642917,&quot;cs&quot;:&quot;USS6HqO+yoyrmbBrWaYDbw==&quot;,&quot;size&quot;:{&quot;width&quot;:34.166666666666664,&quot;height&quot;:19.833333333333332}}" id="473" name="Google Shape;473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3188" y="2828238"/>
            <a:ext cx="325438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8"/>
          <p:cNvSpPr txBox="1"/>
          <p:nvPr/>
        </p:nvSpPr>
        <p:spPr>
          <a:xfrm>
            <a:off x="4572000" y="2407350"/>
            <a:ext cx="1613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центральные слова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75" name="Google Shape;475;p68"/>
          <p:cNvSpPr txBox="1"/>
          <p:nvPr/>
        </p:nvSpPr>
        <p:spPr>
          <a:xfrm>
            <a:off x="6251775" y="2407338"/>
            <a:ext cx="1613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контекстные</a:t>
            </a:r>
            <a:r>
              <a:rPr lang="ru" sz="1700">
                <a:solidFill>
                  <a:schemeClr val="dk1"/>
                </a:solidFill>
              </a:rPr>
              <a:t> слова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476" name="Google Shape;476;p68"/>
          <p:cNvCxnSpPr/>
          <p:nvPr/>
        </p:nvCxnSpPr>
        <p:spPr>
          <a:xfrm flipH="1" rot="10800000">
            <a:off x="5937925" y="2018225"/>
            <a:ext cx="716700" cy="41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p68"/>
          <p:cNvCxnSpPr>
            <a:stCxn id="475" idx="0"/>
          </p:cNvCxnSpPr>
          <p:nvPr/>
        </p:nvCxnSpPr>
        <p:spPr>
          <a:xfrm rot="10800000">
            <a:off x="7058625" y="2067138"/>
            <a:ext cx="0" cy="34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8" name="Google Shape;478;p68"/>
          <p:cNvSpPr/>
          <p:nvPr/>
        </p:nvSpPr>
        <p:spPr>
          <a:xfrm>
            <a:off x="6464850" y="1286900"/>
            <a:ext cx="1671900" cy="6843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8"/>
          <p:cNvSpPr txBox="1"/>
          <p:nvPr/>
        </p:nvSpPr>
        <p:spPr>
          <a:xfrm>
            <a:off x="6464850" y="13827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Это наши </a:t>
            </a:r>
            <a:endParaRPr/>
          </a:p>
        </p:txBody>
      </p:sp>
      <p:pic>
        <p:nvPicPr>
          <p:cNvPr descr="{&quot;aid&quot;:null,&quot;font&quot;:{&quot;family&quot;:&quot;Arial&quot;,&quot;size&quot;:21,&quot;color&quot;:&quot;#000000&quot;},&quot;backgroundColor&quot;:&quot;#FFFFFF&quot;,&quot;type&quot;:&quot;$$&quot;,&quot;code&quot;:&quot;$$\\theta$$&quot;,&quot;id&quot;:&quot;6&quot;,&quot;ts&quot;:1699472053613,&quot;cs&quot;:&quot;tUMPclnT2F2l6lv2VAS4kA==&quot;,&quot;size&quot;:{&quot;width&quot;:14.166666666666666,&quot;height&quot;:23.666666666666668}}" id="480" name="Google Shape;480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6450" y="1516325"/>
            <a:ext cx="134938" cy="2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486" name="Google Shape;48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9"/>
          <p:cNvSpPr txBox="1"/>
          <p:nvPr>
            <p:ph idx="1" type="body"/>
          </p:nvPr>
        </p:nvSpPr>
        <p:spPr>
          <a:xfrm>
            <a:off x="3117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Для каждого слова      мы имеем два вектора: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    когда     - это центральное слово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    когда     - это слово из контекста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88" name="Google Shape;48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050" y="1355800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&quot;:&quot;#FFFFFF&quot;,&quot;code&quot;:&quot;$$v_{w}$$&quot;,&quot;id&quot;:&quot;3&quot;,&quot;font&quot;:{&quot;family&quot;:&quot;Arial&quot;,&quot;size&quot;:20,&quot;color&quot;:&quot;#000000&quot;},&quot;ts&quot;:1699471580004,&quot;cs&quot;:&quot;IKN4/RUPopbAuuN0JVxHfg==&quot;,&quot;size&quot;:{&quot;width&quot;:29.833333333333332,&quot;height&quot;:18.833333333333332}}" id="489" name="Google Shape;48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375" y="1690175"/>
            <a:ext cx="284163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u_{w}$$&quot;,&quot;backgroundColor&quot;:&quot;#FFFFFF&quot;,&quot;aid&quot;:null,&quot;id&quot;:&quot;5&quot;,&quot;font&quot;:{&quot;family&quot;:&quot;Arial&quot;,&quot;size&quot;:21,&quot;color&quot;:&quot;#000000&quot;},&quot;type&quot;:&quot;$$&quot;,&quot;ts&quot;:1699471642917,&quot;cs&quot;:&quot;USS6HqO+yoyrmbBrWaYDbw==&quot;,&quot;size&quot;:{&quot;width&quot;:34.166666666666664,&quot;height&quot;:19.833333333333332}}" id="490" name="Google Shape;490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738" y="2024550"/>
            <a:ext cx="325438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91" name="Google Shape;49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625" y="1711613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code&quot;:&quot;$$w$$&quot;,&quot;type&quot;:&quot;$$&quot;,&quot;id&quot;:&quot;2&quot;,&quot;aid&quot;:null,&quot;backgroundColor&quot;:&quot;#FFFFFF&quot;,&quot;font&quot;:{&quot;family&quot;:&quot;Arial&quot;,&quot;color&quot;:&quot;#000000&quot;,&quot;size&quot;:20},&quot;ts&quot;:1699471497027,&quot;cs&quot;:&quot;bxyGKLI7+70L8E7dLDqJ8A==&quot;,&quot;size&quot;:{&quot;width&quot;:21.166666666666668,&quot;height&quot;:14.333333333333334}}" id="492" name="Google Shape;49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625" y="2050738"/>
            <a:ext cx="201613" cy="1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3012400"/>
            <a:ext cx="4368246" cy="207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$&quot;,&quot;backgroundColor&quot;:&quot;#FFFFFF&quot;,&quot;code&quot;:&quot;$$v_{w}$$&quot;,&quot;id&quot;:&quot;3&quot;,&quot;font&quot;:{&quot;family&quot;:&quot;Arial&quot;,&quot;size&quot;:20,&quot;color&quot;:&quot;#000000&quot;},&quot;ts&quot;:1699471580004,&quot;cs&quot;:&quot;IKN4/RUPopbAuuN0JVxHfg==&quot;,&quot;size&quot;:{&quot;width&quot;:29.833333333333332,&quot;height&quot;:18.833333333333332}}" id="494" name="Google Shape;49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1900" y="2833000"/>
            <a:ext cx="284163" cy="179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u_{w}$$&quot;,&quot;backgroundColor&quot;:&quot;#FFFFFF&quot;,&quot;aid&quot;:null,&quot;id&quot;:&quot;5&quot;,&quot;font&quot;:{&quot;family&quot;:&quot;Arial&quot;,&quot;size&quot;:21,&quot;color&quot;:&quot;#000000&quot;},&quot;type&quot;:&quot;$$&quot;,&quot;ts&quot;:1699471642917,&quot;cs&quot;:&quot;USS6HqO+yoyrmbBrWaYDbw==&quot;,&quot;size&quot;:{&quot;width&quot;:34.166666666666664,&quot;height&quot;:19.833333333333332}}" id="495" name="Google Shape;495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3188" y="2828238"/>
            <a:ext cx="325438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9"/>
          <p:cNvSpPr txBox="1"/>
          <p:nvPr/>
        </p:nvSpPr>
        <p:spPr>
          <a:xfrm>
            <a:off x="4572000" y="2407350"/>
            <a:ext cx="1613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центральные слова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6251775" y="2407338"/>
            <a:ext cx="16137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контекстные слова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498" name="Google Shape;498;p69"/>
          <p:cNvCxnSpPr/>
          <p:nvPr/>
        </p:nvCxnSpPr>
        <p:spPr>
          <a:xfrm flipH="1" rot="10800000">
            <a:off x="5937925" y="2018225"/>
            <a:ext cx="716700" cy="41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69"/>
          <p:cNvCxnSpPr>
            <a:stCxn id="497" idx="0"/>
          </p:cNvCxnSpPr>
          <p:nvPr/>
        </p:nvCxnSpPr>
        <p:spPr>
          <a:xfrm rot="10800000">
            <a:off x="7058625" y="2067138"/>
            <a:ext cx="0" cy="340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" name="Google Shape;500;p69"/>
          <p:cNvSpPr/>
          <p:nvPr/>
        </p:nvSpPr>
        <p:spPr>
          <a:xfrm>
            <a:off x="6464850" y="1286900"/>
            <a:ext cx="1671900" cy="6843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69"/>
          <p:cNvSpPr txBox="1"/>
          <p:nvPr/>
        </p:nvSpPr>
        <p:spPr>
          <a:xfrm>
            <a:off x="6464850" y="13827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Это наши </a:t>
            </a:r>
            <a:endParaRPr/>
          </a:p>
        </p:txBody>
      </p:sp>
      <p:pic>
        <p:nvPicPr>
          <p:cNvPr descr="{&quot;aid&quot;:null,&quot;font&quot;:{&quot;family&quot;:&quot;Arial&quot;,&quot;size&quot;:21,&quot;color&quot;:&quot;#000000&quot;},&quot;backgroundColor&quot;:&quot;#FFFFFF&quot;,&quot;type&quot;:&quot;$$&quot;,&quot;code&quot;:&quot;$$\\theta$$&quot;,&quot;id&quot;:&quot;6&quot;,&quot;ts&quot;:1699472053613,&quot;cs&quot;:&quot;tUMPclnT2F2l6lv2VAS4kA==&quot;,&quot;size&quot;:{&quot;width&quot;:14.166666666666666,&quot;height&quot;:23.666666666666668}}" id="502" name="Google Shape;502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6450" y="1516325"/>
            <a:ext cx="134938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9"/>
          <p:cNvSpPr txBox="1"/>
          <p:nvPr/>
        </p:nvSpPr>
        <p:spPr>
          <a:xfrm>
            <a:off x="749850" y="3120950"/>
            <a:ext cx="35466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После тренировки модели, обычно используют только эмбеддинги из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{&quot;aid&quot;:null,&quot;type&quot;:&quot;$$&quot;,&quot;backgroundColor&quot;:&quot;#FFFFFF&quot;,&quot;code&quot;:&quot;$$v_{w}$$&quot;,&quot;id&quot;:&quot;3&quot;,&quot;font&quot;:{&quot;family&quot;:&quot;Arial&quot;,&quot;size&quot;:20,&quot;color&quot;:&quot;#000000&quot;},&quot;ts&quot;:1699471580004,&quot;cs&quot;:&quot;IKN4/RUPopbAuuN0JVxHfg==&quot;,&quot;size&quot;:{&quot;width&quot;:29.833333333333332,&quot;height&quot;:18.833333333333332}}" id="504" name="Google Shape;50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3875" y="3818525"/>
            <a:ext cx="284163" cy="17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510" name="Google Shape;51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38" y="2218988"/>
            <a:ext cx="4751975" cy="1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0"/>
          <p:cNvSpPr txBox="1"/>
          <p:nvPr>
            <p:ph idx="1" type="body"/>
          </p:nvPr>
        </p:nvSpPr>
        <p:spPr>
          <a:xfrm>
            <a:off x="5403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Для центрального слова </a:t>
            </a:r>
            <a:r>
              <a:rPr lang="ru" sz="2300">
                <a:solidFill>
                  <a:srgbClr val="00FF00"/>
                </a:solidFill>
              </a:rPr>
              <a:t>c</a:t>
            </a:r>
            <a:r>
              <a:rPr lang="ru" sz="2300">
                <a:solidFill>
                  <a:schemeClr val="dk1"/>
                </a:solidFill>
              </a:rPr>
              <a:t> и контекстного слова </a:t>
            </a:r>
            <a:r>
              <a:rPr lang="ru" sz="2300">
                <a:solidFill>
                  <a:srgbClr val="7F7F7F"/>
                </a:solidFill>
              </a:rPr>
              <a:t>o</a:t>
            </a:r>
            <a:r>
              <a:rPr lang="ru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513" name="Google Shape;513;p70"/>
          <p:cNvSpPr txBox="1"/>
          <p:nvPr/>
        </p:nvSpPr>
        <p:spPr>
          <a:xfrm>
            <a:off x="6282000" y="1600075"/>
            <a:ext cx="28620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Cкалярное произведение выступает как мера близости: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Выше значение = выше похожесть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514" name="Google Shape;514;p70"/>
          <p:cNvCxnSpPr/>
          <p:nvPr/>
        </p:nvCxnSpPr>
        <p:spPr>
          <a:xfrm flipH="1">
            <a:off x="5408850" y="1945525"/>
            <a:ext cx="782400" cy="45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5" name="Google Shape;515;p70"/>
          <p:cNvSpPr txBox="1"/>
          <p:nvPr/>
        </p:nvSpPr>
        <p:spPr>
          <a:xfrm>
            <a:off x="6130400" y="3686500"/>
            <a:ext cx="28620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Нормализуем, чтобы получить вероятностное распределение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516" name="Google Shape;516;p70"/>
          <p:cNvCxnSpPr/>
          <p:nvPr/>
        </p:nvCxnSpPr>
        <p:spPr>
          <a:xfrm rot="10800000">
            <a:off x="5198250" y="3516250"/>
            <a:ext cx="810600" cy="526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522" name="Google Shape;52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263" y="1752888"/>
            <a:ext cx="4751975" cy="1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71"/>
          <p:cNvSpPr txBox="1"/>
          <p:nvPr>
            <p:ph idx="1" type="body"/>
          </p:nvPr>
        </p:nvSpPr>
        <p:spPr>
          <a:xfrm>
            <a:off x="5403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Для центрального слова </a:t>
            </a:r>
            <a:r>
              <a:rPr lang="ru" sz="2300">
                <a:solidFill>
                  <a:srgbClr val="00FF00"/>
                </a:solidFill>
              </a:rPr>
              <a:t>c</a:t>
            </a:r>
            <a:r>
              <a:rPr lang="ru" sz="2300">
                <a:solidFill>
                  <a:schemeClr val="dk1"/>
                </a:solidFill>
              </a:rPr>
              <a:t> и контекстного слова </a:t>
            </a:r>
            <a:r>
              <a:rPr lang="ru" sz="2300">
                <a:solidFill>
                  <a:srgbClr val="7F7F7F"/>
                </a:solidFill>
              </a:rPr>
              <a:t>o</a:t>
            </a:r>
            <a:r>
              <a:rPr lang="ru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525" name="Google Shape;525;p71"/>
          <p:cNvPicPr preferRelativeResize="0"/>
          <p:nvPr/>
        </p:nvPicPr>
        <p:blipFill rotWithShape="1">
          <a:blip r:embed="rId5">
            <a:alphaModFix/>
          </a:blip>
          <a:srcRect b="0" l="8037" r="0" t="0"/>
          <a:stretch/>
        </p:blipFill>
        <p:spPr>
          <a:xfrm>
            <a:off x="1538600" y="3120975"/>
            <a:ext cx="2702250" cy="19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531" name="Google Shape;53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263" y="1752888"/>
            <a:ext cx="4751975" cy="1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2"/>
          <p:cNvSpPr txBox="1"/>
          <p:nvPr>
            <p:ph idx="1" type="body"/>
          </p:nvPr>
        </p:nvSpPr>
        <p:spPr>
          <a:xfrm>
            <a:off x="5403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Для центрального слова </a:t>
            </a:r>
            <a:r>
              <a:rPr lang="ru" sz="2300">
                <a:solidFill>
                  <a:srgbClr val="00FF00"/>
                </a:solidFill>
              </a:rPr>
              <a:t>c</a:t>
            </a:r>
            <a:r>
              <a:rPr lang="ru" sz="2300">
                <a:solidFill>
                  <a:schemeClr val="dk1"/>
                </a:solidFill>
              </a:rPr>
              <a:t> и контекстного слова </a:t>
            </a:r>
            <a:r>
              <a:rPr lang="ru" sz="2300">
                <a:solidFill>
                  <a:srgbClr val="7F7F7F"/>
                </a:solidFill>
              </a:rPr>
              <a:t>o</a:t>
            </a:r>
            <a:r>
              <a:rPr lang="ru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1638" y="3137600"/>
            <a:ext cx="3029687" cy="19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72"/>
          <p:cNvPicPr preferRelativeResize="0"/>
          <p:nvPr/>
        </p:nvPicPr>
        <p:blipFill rotWithShape="1">
          <a:blip r:embed="rId6">
            <a:alphaModFix/>
          </a:blip>
          <a:srcRect b="0" l="8037" r="0" t="0"/>
          <a:stretch/>
        </p:blipFill>
        <p:spPr>
          <a:xfrm>
            <a:off x="1538600" y="3120975"/>
            <a:ext cx="2702250" cy="19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Что такое эмбеддинги и зачем они нужны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25" y="1540250"/>
            <a:ext cx="7141775" cy="34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541" name="Google Shape;54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263" y="1752888"/>
            <a:ext cx="4751975" cy="1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3"/>
          <p:cNvSpPr txBox="1"/>
          <p:nvPr>
            <p:ph idx="1" type="body"/>
          </p:nvPr>
        </p:nvSpPr>
        <p:spPr>
          <a:xfrm>
            <a:off x="5403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Для центрального слова </a:t>
            </a:r>
            <a:r>
              <a:rPr lang="ru" sz="2300">
                <a:solidFill>
                  <a:srgbClr val="00FF00"/>
                </a:solidFill>
              </a:rPr>
              <a:t>c</a:t>
            </a:r>
            <a:r>
              <a:rPr lang="ru" sz="2300">
                <a:solidFill>
                  <a:schemeClr val="dk1"/>
                </a:solidFill>
              </a:rPr>
              <a:t> и контекстного слова </a:t>
            </a:r>
            <a:r>
              <a:rPr lang="ru" sz="2300">
                <a:solidFill>
                  <a:srgbClr val="7F7F7F"/>
                </a:solidFill>
              </a:rPr>
              <a:t>o</a:t>
            </a:r>
            <a:r>
              <a:rPr lang="ru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544" name="Google Shape;544;p73"/>
          <p:cNvPicPr preferRelativeResize="0"/>
          <p:nvPr/>
        </p:nvPicPr>
        <p:blipFill rotWithShape="1">
          <a:blip r:embed="rId5">
            <a:alphaModFix/>
          </a:blip>
          <a:srcRect b="0" l="8037" r="0" t="0"/>
          <a:stretch/>
        </p:blipFill>
        <p:spPr>
          <a:xfrm>
            <a:off x="1538600" y="3120975"/>
            <a:ext cx="2702250" cy="19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1638" y="3137600"/>
            <a:ext cx="3029687" cy="19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3"/>
          <p:cNvSpPr/>
          <p:nvPr/>
        </p:nvSpPr>
        <p:spPr>
          <a:xfrm>
            <a:off x="6799225" y="4083600"/>
            <a:ext cx="445800" cy="2229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73"/>
          <p:cNvSpPr txBox="1"/>
          <p:nvPr/>
        </p:nvSpPr>
        <p:spPr>
          <a:xfrm>
            <a:off x="7352125" y="39459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FF00"/>
                </a:solidFill>
              </a:rPr>
              <a:t>увеличиваем</a:t>
            </a:r>
            <a:endParaRPr sz="15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посчитать                         ?</a:t>
            </a:r>
            <a:endParaRPr sz="2820"/>
          </a:p>
        </p:txBody>
      </p:sp>
      <p:pic>
        <p:nvPicPr>
          <p:cNvPr id="553" name="Google Shape;55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50" y="506525"/>
            <a:ext cx="233696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263" y="1752888"/>
            <a:ext cx="4751975" cy="14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74"/>
          <p:cNvSpPr txBox="1"/>
          <p:nvPr>
            <p:ph idx="1" type="body"/>
          </p:nvPr>
        </p:nvSpPr>
        <p:spPr>
          <a:xfrm>
            <a:off x="540300" y="1152475"/>
            <a:ext cx="85206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Для центрального слова </a:t>
            </a:r>
            <a:r>
              <a:rPr lang="ru" sz="2300">
                <a:solidFill>
                  <a:srgbClr val="00FF00"/>
                </a:solidFill>
              </a:rPr>
              <a:t>c</a:t>
            </a:r>
            <a:r>
              <a:rPr lang="ru" sz="2300">
                <a:solidFill>
                  <a:schemeClr val="dk1"/>
                </a:solidFill>
              </a:rPr>
              <a:t> и контекстного слова </a:t>
            </a:r>
            <a:r>
              <a:rPr lang="ru" sz="2300">
                <a:solidFill>
                  <a:srgbClr val="7F7F7F"/>
                </a:solidFill>
              </a:rPr>
              <a:t>o</a:t>
            </a:r>
            <a:r>
              <a:rPr lang="ru" sz="2300">
                <a:solidFill>
                  <a:schemeClr val="dk1"/>
                </a:solidFill>
              </a:rPr>
              <a:t>: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556" name="Google Shape;556;p74"/>
          <p:cNvPicPr preferRelativeResize="0"/>
          <p:nvPr/>
        </p:nvPicPr>
        <p:blipFill rotWithShape="1">
          <a:blip r:embed="rId5">
            <a:alphaModFix/>
          </a:blip>
          <a:srcRect b="0" l="8037" r="0" t="0"/>
          <a:stretch/>
        </p:blipFill>
        <p:spPr>
          <a:xfrm>
            <a:off x="1538600" y="3120975"/>
            <a:ext cx="2702250" cy="19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1638" y="3137600"/>
            <a:ext cx="3029687" cy="19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4"/>
          <p:cNvSpPr/>
          <p:nvPr/>
        </p:nvSpPr>
        <p:spPr>
          <a:xfrm>
            <a:off x="6799225" y="4083600"/>
            <a:ext cx="445800" cy="2229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74"/>
          <p:cNvSpPr txBox="1"/>
          <p:nvPr/>
        </p:nvSpPr>
        <p:spPr>
          <a:xfrm>
            <a:off x="7352125" y="39459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FF00"/>
                </a:solidFill>
              </a:rPr>
              <a:t>увеличиваем</a:t>
            </a:r>
            <a:endParaRPr sz="1500">
              <a:solidFill>
                <a:srgbClr val="00FF00"/>
              </a:solidFill>
            </a:endParaRPr>
          </a:p>
        </p:txBody>
      </p:sp>
      <p:sp>
        <p:nvSpPr>
          <p:cNvPr id="560" name="Google Shape;560;p74"/>
          <p:cNvSpPr/>
          <p:nvPr/>
        </p:nvSpPr>
        <p:spPr>
          <a:xfrm>
            <a:off x="7351675" y="3435075"/>
            <a:ext cx="81000" cy="4257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74"/>
          <p:cNvSpPr/>
          <p:nvPr/>
        </p:nvSpPr>
        <p:spPr>
          <a:xfrm>
            <a:off x="7351675" y="4425675"/>
            <a:ext cx="81000" cy="425700"/>
          </a:xfrm>
          <a:prstGeom prst="rightBracket">
            <a:avLst>
              <a:gd fmla="val 833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74"/>
          <p:cNvSpPr txBox="1"/>
          <p:nvPr/>
        </p:nvSpPr>
        <p:spPr>
          <a:xfrm>
            <a:off x="7504525" y="34125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3"/>
                </a:solidFill>
              </a:rPr>
              <a:t>уменьшаем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563" name="Google Shape;563;p74"/>
          <p:cNvSpPr txBox="1"/>
          <p:nvPr/>
        </p:nvSpPr>
        <p:spPr>
          <a:xfrm>
            <a:off x="7504525" y="440310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accent3"/>
                </a:solidFill>
              </a:rPr>
              <a:t>уменьшаем</a:t>
            </a:r>
            <a:endParaRPr sz="15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Softmax</a:t>
            </a:r>
            <a:endParaRPr sz="2820"/>
          </a:p>
        </p:txBody>
      </p:sp>
      <p:pic>
        <p:nvPicPr>
          <p:cNvPr id="569" name="Google Shape;56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00" y="1312022"/>
            <a:ext cx="3902800" cy="109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75"/>
          <p:cNvSpPr txBox="1"/>
          <p:nvPr/>
        </p:nvSpPr>
        <p:spPr>
          <a:xfrm>
            <a:off x="5646924" y="1518175"/>
            <a:ext cx="34905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вероятность,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которую мы используем</a:t>
            </a:r>
            <a:endParaRPr/>
          </a:p>
        </p:txBody>
      </p:sp>
      <p:cxnSp>
        <p:nvCxnSpPr>
          <p:cNvPr id="571" name="Google Shape;571;p75"/>
          <p:cNvCxnSpPr/>
          <p:nvPr/>
        </p:nvCxnSpPr>
        <p:spPr>
          <a:xfrm>
            <a:off x="5340075" y="1818450"/>
            <a:ext cx="2589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2" name="Google Shape;57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650" y="3153525"/>
            <a:ext cx="6636701" cy="16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Два вектора для каждого слова</a:t>
            </a:r>
            <a:endParaRPr sz="2820"/>
          </a:p>
        </p:txBody>
      </p:sp>
      <p:pic>
        <p:nvPicPr>
          <p:cNvPr id="578" name="Google Shape;57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300" y="1322525"/>
            <a:ext cx="725985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Два вектора для каждого слова</a:t>
            </a:r>
            <a:endParaRPr sz="2820"/>
          </a:p>
        </p:txBody>
      </p:sp>
      <p:pic>
        <p:nvPicPr>
          <p:cNvPr id="584" name="Google Shape;58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125" y="1322525"/>
            <a:ext cx="715775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Два вектора для каждого слова</a:t>
            </a:r>
            <a:endParaRPr sz="2820"/>
          </a:p>
        </p:txBody>
      </p:sp>
      <p:pic>
        <p:nvPicPr>
          <p:cNvPr id="590" name="Google Shape;59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050" y="1322525"/>
            <a:ext cx="754747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Два вектора для каждого слова</a:t>
            </a:r>
            <a:endParaRPr sz="2820"/>
          </a:p>
        </p:txBody>
      </p:sp>
      <p:pic>
        <p:nvPicPr>
          <p:cNvPr id="596" name="Google Shape;59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8338" y="1322525"/>
            <a:ext cx="718732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Два вектора для каждого слова</a:t>
            </a:r>
            <a:endParaRPr sz="2820"/>
          </a:p>
        </p:txBody>
      </p:sp>
      <p:pic>
        <p:nvPicPr>
          <p:cNvPr id="602" name="Google Shape;60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25" y="1322525"/>
            <a:ext cx="805055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608" name="Google Shape;608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09" name="Google Shape;609;p81"/>
          <p:cNvSpPr/>
          <p:nvPr/>
        </p:nvSpPr>
        <p:spPr>
          <a:xfrm>
            <a:off x="824550" y="16257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615" name="Google Shape;615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616" name="Google Shape;616;p82"/>
          <p:cNvSpPr/>
          <p:nvPr/>
        </p:nvSpPr>
        <p:spPr>
          <a:xfrm>
            <a:off x="824550" y="1930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Что такое эмбеддинги и зачем они нужны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25" y="1563800"/>
            <a:ext cx="7412026" cy="329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22" name="Google Shape;62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1286457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3"/>
          <p:cNvSpPr txBox="1"/>
          <p:nvPr/>
        </p:nvSpPr>
        <p:spPr>
          <a:xfrm>
            <a:off x="7128750" y="467675"/>
            <a:ext cx="1827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Loss для слова j в контексте 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24" name="Google Shape;624;p83"/>
          <p:cNvSpPr/>
          <p:nvPr/>
        </p:nvSpPr>
        <p:spPr>
          <a:xfrm>
            <a:off x="7143750" y="506650"/>
            <a:ext cx="1743000" cy="66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30" name="Google Shape;63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2" cy="1286457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4"/>
          <p:cNvSpPr txBox="1"/>
          <p:nvPr/>
        </p:nvSpPr>
        <p:spPr>
          <a:xfrm>
            <a:off x="7128750" y="467675"/>
            <a:ext cx="1827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Loss для слова j в контексте 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2" name="Google Shape;632;p84"/>
          <p:cNvSpPr/>
          <p:nvPr/>
        </p:nvSpPr>
        <p:spPr>
          <a:xfrm>
            <a:off x="7143750" y="506650"/>
            <a:ext cx="1743000" cy="66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3" name="Google Shape;633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00" y="3338551"/>
            <a:ext cx="7005905" cy="66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4" name="Google Shape;634;p84"/>
          <p:cNvCxnSpPr/>
          <p:nvPr/>
        </p:nvCxnSpPr>
        <p:spPr>
          <a:xfrm flipH="1">
            <a:off x="5633850" y="2452175"/>
            <a:ext cx="1692300" cy="77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5" name="Google Shape;635;p84"/>
          <p:cNvSpPr txBox="1"/>
          <p:nvPr/>
        </p:nvSpPr>
        <p:spPr>
          <a:xfrm>
            <a:off x="4524575" y="2608975"/>
            <a:ext cx="23511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выберем окно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41" name="Google Shape;64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25" y="1063975"/>
            <a:ext cx="7390826" cy="39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47" name="Google Shape;64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00" y="1155150"/>
            <a:ext cx="7670625" cy="390689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6"/>
          <p:cNvSpPr txBox="1"/>
          <p:nvPr/>
        </p:nvSpPr>
        <p:spPr>
          <a:xfrm>
            <a:off x="4772625" y="2857500"/>
            <a:ext cx="41748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Выберем одно слово из контекста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54" name="Google Shape;65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00" y="1180250"/>
            <a:ext cx="8027009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7"/>
          <p:cNvSpPr txBox="1"/>
          <p:nvPr/>
        </p:nvSpPr>
        <p:spPr>
          <a:xfrm>
            <a:off x="3810000" y="2743600"/>
            <a:ext cx="52794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Рассмотрим компоненту Loss-а для этого шага: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61" name="Google Shape;66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6873"/>
            <a:ext cx="4419599" cy="383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67" name="Google Shape;66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3775"/>
            <a:ext cx="8197175" cy="39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73" name="Google Shape;67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13625"/>
            <a:ext cx="7754150" cy="38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750" y="2262500"/>
            <a:ext cx="435325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90"/>
          <p:cNvSpPr txBox="1"/>
          <p:nvPr/>
        </p:nvSpPr>
        <p:spPr>
          <a:xfrm>
            <a:off x="308450" y="2201700"/>
            <a:ext cx="52794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1. Скалярное пр.         </a:t>
            </a:r>
            <a:r>
              <a:rPr b="1" lang="ru" sz="1500">
                <a:solidFill>
                  <a:schemeClr val="dk1"/>
                </a:solidFill>
              </a:rPr>
              <a:t>со всеми</a:t>
            </a:r>
            <a:r>
              <a:rPr lang="ru" sz="1500">
                <a:solidFill>
                  <a:schemeClr val="dk1"/>
                </a:solidFill>
              </a:rPr>
              <a:t> </a:t>
            </a:r>
            <a:r>
              <a:rPr lang="ru" sz="1500">
                <a:solidFill>
                  <a:srgbClr val="7F7F7F"/>
                </a:solidFill>
              </a:rPr>
              <a:t>u</a:t>
            </a:r>
            <a:r>
              <a:rPr lang="ru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76" name="Google Shape;676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950" y="2262500"/>
            <a:ext cx="435325" cy="2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82" name="Google Shape;68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79672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1"/>
          <p:cNvSpPr txBox="1"/>
          <p:nvPr/>
        </p:nvSpPr>
        <p:spPr>
          <a:xfrm>
            <a:off x="308450" y="2201700"/>
            <a:ext cx="52794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1. Скалярное пр.         </a:t>
            </a:r>
            <a:r>
              <a:rPr b="1" lang="ru" sz="1500">
                <a:solidFill>
                  <a:schemeClr val="dk1"/>
                </a:solidFill>
              </a:rPr>
              <a:t>со всеми</a:t>
            </a:r>
            <a:r>
              <a:rPr lang="ru" sz="1500">
                <a:solidFill>
                  <a:schemeClr val="dk1"/>
                </a:solidFill>
              </a:rPr>
              <a:t> </a:t>
            </a:r>
            <a:r>
              <a:rPr lang="ru" sz="1500">
                <a:solidFill>
                  <a:srgbClr val="7F7F7F"/>
                </a:solidFill>
              </a:rPr>
              <a:t>u</a:t>
            </a:r>
            <a:r>
              <a:rPr lang="ru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84" name="Google Shape;68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950" y="2262500"/>
            <a:ext cx="435325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91"/>
          <p:cNvSpPr txBox="1"/>
          <p:nvPr/>
        </p:nvSpPr>
        <p:spPr>
          <a:xfrm>
            <a:off x="4270850" y="2201700"/>
            <a:ext cx="7566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2. exp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691" name="Google Shape;69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828580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92"/>
          <p:cNvSpPr txBox="1"/>
          <p:nvPr/>
        </p:nvSpPr>
        <p:spPr>
          <a:xfrm>
            <a:off x="308450" y="2201700"/>
            <a:ext cx="52794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1. Скалярное пр.         </a:t>
            </a:r>
            <a:r>
              <a:rPr b="1" lang="ru" sz="1500">
                <a:solidFill>
                  <a:schemeClr val="dk1"/>
                </a:solidFill>
              </a:rPr>
              <a:t>со всеми</a:t>
            </a:r>
            <a:r>
              <a:rPr lang="ru" sz="1500">
                <a:solidFill>
                  <a:schemeClr val="dk1"/>
                </a:solidFill>
              </a:rPr>
              <a:t> </a:t>
            </a:r>
            <a:r>
              <a:rPr lang="ru" sz="1500">
                <a:solidFill>
                  <a:srgbClr val="7F7F7F"/>
                </a:solidFill>
              </a:rPr>
              <a:t>u</a:t>
            </a:r>
            <a:r>
              <a:rPr lang="ru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93" name="Google Shape;69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950" y="2262500"/>
            <a:ext cx="435325" cy="2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92"/>
          <p:cNvSpPr txBox="1"/>
          <p:nvPr/>
        </p:nvSpPr>
        <p:spPr>
          <a:xfrm>
            <a:off x="4270850" y="2201700"/>
            <a:ext cx="7566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2. exp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695" name="Google Shape;695;p92"/>
          <p:cNvSpPr txBox="1"/>
          <p:nvPr/>
        </p:nvSpPr>
        <p:spPr>
          <a:xfrm>
            <a:off x="5566250" y="2201700"/>
            <a:ext cx="19929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3</a:t>
            </a:r>
            <a:r>
              <a:rPr lang="ru" sz="1500">
                <a:solidFill>
                  <a:schemeClr val="dk1"/>
                </a:solidFill>
              </a:rPr>
              <a:t>. Суммируем всё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39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701" name="Google Shape;70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25" y="1170125"/>
            <a:ext cx="782254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93"/>
          <p:cNvSpPr txBox="1"/>
          <p:nvPr/>
        </p:nvSpPr>
        <p:spPr>
          <a:xfrm>
            <a:off x="977250" y="3133925"/>
            <a:ext cx="25185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4. Считаем Loss 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703" name="Google Shape;703;p93"/>
          <p:cNvSpPr txBox="1"/>
          <p:nvPr/>
        </p:nvSpPr>
        <p:spPr>
          <a:xfrm>
            <a:off x="4635625" y="3057725"/>
            <a:ext cx="40788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</a:rPr>
              <a:t>5</a:t>
            </a:r>
            <a:r>
              <a:rPr lang="ru" sz="1500">
                <a:solidFill>
                  <a:schemeClr val="dk1"/>
                </a:solidFill>
              </a:rPr>
              <a:t>. Оцениваем градиенты и делаем обновления весов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704" name="Google Shape;704;p93"/>
          <p:cNvSpPr txBox="1"/>
          <p:nvPr/>
        </p:nvSpPr>
        <p:spPr>
          <a:xfrm>
            <a:off x="4227850" y="1170125"/>
            <a:ext cx="4334400" cy="3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Summary: </a:t>
            </a:r>
            <a:r>
              <a:rPr lang="ru" sz="2820"/>
              <a:t>Один шаг тренировки в деталях</a:t>
            </a:r>
            <a:endParaRPr sz="2820"/>
          </a:p>
        </p:txBody>
      </p:sp>
      <p:pic>
        <p:nvPicPr>
          <p:cNvPr id="710" name="Google Shape;71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013" y="1129600"/>
            <a:ext cx="637596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94"/>
          <p:cNvSpPr txBox="1"/>
          <p:nvPr/>
        </p:nvSpPr>
        <p:spPr>
          <a:xfrm>
            <a:off x="5678950" y="2688075"/>
            <a:ext cx="17283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7F7F7F"/>
                </a:solidFill>
              </a:rPr>
              <a:t>уменьшаем</a:t>
            </a:r>
            <a:endParaRPr sz="1700">
              <a:solidFill>
                <a:srgbClr val="7F7F7F"/>
              </a:solidFill>
            </a:endParaRPr>
          </a:p>
        </p:txBody>
      </p:sp>
      <p:sp>
        <p:nvSpPr>
          <p:cNvPr id="712" name="Google Shape;712;p94"/>
          <p:cNvSpPr txBox="1"/>
          <p:nvPr/>
        </p:nvSpPr>
        <p:spPr>
          <a:xfrm>
            <a:off x="5678950" y="3831075"/>
            <a:ext cx="17283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7F7F7F"/>
                </a:solidFill>
              </a:rPr>
              <a:t>уменьшаем</a:t>
            </a:r>
            <a:endParaRPr sz="1700">
              <a:solidFill>
                <a:srgbClr val="7F7F7F"/>
              </a:solidFill>
            </a:endParaRPr>
          </a:p>
        </p:txBody>
      </p:sp>
      <p:sp>
        <p:nvSpPr>
          <p:cNvPr id="713" name="Google Shape;713;p94"/>
          <p:cNvSpPr txBox="1"/>
          <p:nvPr/>
        </p:nvSpPr>
        <p:spPr>
          <a:xfrm>
            <a:off x="5678950" y="3297675"/>
            <a:ext cx="17283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FF00"/>
                </a:solidFill>
              </a:rPr>
              <a:t>увеличиваем</a:t>
            </a:r>
            <a:endParaRPr sz="17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719" name="Google Shape;719;p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20" name="Google Shape;720;p95"/>
          <p:cNvSpPr/>
          <p:nvPr/>
        </p:nvSpPr>
        <p:spPr>
          <a:xfrm>
            <a:off x="824550" y="1930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Word2Vec</a:t>
            </a:r>
            <a:endParaRPr sz="2820"/>
          </a:p>
        </p:txBody>
      </p:sp>
      <p:sp>
        <p:nvSpPr>
          <p:cNvPr id="726" name="Google Shape;726;p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Идея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Целевая функция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Тренировка модели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Ускорение тренировки: Negative Sampling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27" name="Google Shape;727;p96"/>
          <p:cNvSpPr/>
          <p:nvPr/>
        </p:nvSpPr>
        <p:spPr>
          <a:xfrm>
            <a:off x="824550" y="2311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происходит на каждом шаге тренировки</a:t>
            </a:r>
            <a:endParaRPr sz="2820"/>
          </a:p>
        </p:txBody>
      </p:sp>
      <p:sp>
        <p:nvSpPr>
          <p:cNvPr id="733" name="Google Shape;733;p97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Скалярное произведение        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           - увеличиваем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Со </a:t>
            </a:r>
            <a:r>
              <a:rPr b="1" lang="ru">
                <a:solidFill>
                  <a:schemeClr val="dk1"/>
                </a:solidFill>
              </a:rPr>
              <a:t>всеми остальными     </a:t>
            </a:r>
            <a:r>
              <a:rPr lang="ru">
                <a:solidFill>
                  <a:schemeClr val="dk1"/>
                </a:solidFill>
              </a:rPr>
              <a:t>- уменьшаем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4" name="Google Shape;73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50" y="1263950"/>
            <a:ext cx="404990" cy="2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75" y="1611975"/>
            <a:ext cx="536575" cy="22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4450" y="1900075"/>
            <a:ext cx="238600" cy="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0" y="2739600"/>
            <a:ext cx="5187724" cy="215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Что происходит на каждом шаге тренировки</a:t>
            </a:r>
            <a:endParaRPr sz="2820"/>
          </a:p>
        </p:txBody>
      </p:sp>
      <p:sp>
        <p:nvSpPr>
          <p:cNvPr id="743" name="Google Shape;743;p98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Скалярное произведение        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           - увеличиваем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Со </a:t>
            </a:r>
            <a:r>
              <a:rPr b="1" lang="ru">
                <a:solidFill>
                  <a:schemeClr val="dk1"/>
                </a:solidFill>
              </a:rPr>
              <a:t>всеми остальными     </a:t>
            </a:r>
            <a:r>
              <a:rPr lang="ru">
                <a:solidFill>
                  <a:schemeClr val="dk1"/>
                </a:solidFill>
              </a:rPr>
              <a:t>- уменьшаем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4" name="Google Shape;74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50" y="1263950"/>
            <a:ext cx="404990" cy="2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75" y="1611975"/>
            <a:ext cx="536575" cy="22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4450" y="1900075"/>
            <a:ext cx="238600" cy="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0" y="2739600"/>
            <a:ext cx="5187724" cy="21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98"/>
          <p:cNvSpPr txBox="1"/>
          <p:nvPr/>
        </p:nvSpPr>
        <p:spPr>
          <a:xfrm>
            <a:off x="5806200" y="3131100"/>
            <a:ext cx="2553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Обновляемые параметры: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ru" sz="1800">
                <a:solidFill>
                  <a:schemeClr val="dk1"/>
                </a:solidFill>
              </a:rPr>
              <a:t>все</a:t>
            </a:r>
            <a:r>
              <a:rPr lang="ru" sz="1800">
                <a:solidFill>
                  <a:schemeClr val="dk1"/>
                </a:solidFill>
              </a:rPr>
              <a:t> контекстные векторы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49" name="Google Shape;74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250" y="3732400"/>
            <a:ext cx="536575" cy="3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9450" y="4342525"/>
            <a:ext cx="238600" cy="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Как улучшить с помощью Negative Samples</a:t>
            </a:r>
            <a:endParaRPr sz="2820"/>
          </a:p>
        </p:txBody>
      </p:sp>
      <p:sp>
        <p:nvSpPr>
          <p:cNvPr id="756" name="Google Shape;756;p99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Скалярное произведение        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           - увеличиваем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С </a:t>
            </a:r>
            <a:r>
              <a:rPr b="1" lang="ru">
                <a:solidFill>
                  <a:schemeClr val="dk1"/>
                </a:solidFill>
              </a:rPr>
              <a:t>подвыборкой других</a:t>
            </a:r>
            <a:r>
              <a:rPr b="1" lang="ru">
                <a:solidFill>
                  <a:schemeClr val="dk1"/>
                </a:solidFill>
              </a:rPr>
              <a:t>     </a:t>
            </a:r>
            <a:r>
              <a:rPr lang="ru">
                <a:solidFill>
                  <a:schemeClr val="dk1"/>
                </a:solidFill>
              </a:rPr>
              <a:t>- уменьшаем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7" name="Google Shape;75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50" y="1263950"/>
            <a:ext cx="404990" cy="2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75" y="1611975"/>
            <a:ext cx="536575" cy="22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850" y="1900075"/>
            <a:ext cx="238600" cy="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99"/>
          <p:cNvSpPr txBox="1"/>
          <p:nvPr/>
        </p:nvSpPr>
        <p:spPr>
          <a:xfrm>
            <a:off x="5806200" y="3131100"/>
            <a:ext cx="2553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Обновляемые параметры: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sz="1800">
                <a:solidFill>
                  <a:schemeClr val="dk1"/>
                </a:solidFill>
              </a:rPr>
              <a:t>           и      для K выбранных контекстных слов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61" name="Google Shape;76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250" y="3732400"/>
            <a:ext cx="536575" cy="3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8488" y="4073438"/>
            <a:ext cx="238600" cy="22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25" y="2316675"/>
            <a:ext cx="5230150" cy="26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99"/>
          <p:cNvSpPr txBox="1"/>
          <p:nvPr/>
        </p:nvSpPr>
        <p:spPr>
          <a:xfrm>
            <a:off x="3267300" y="3235250"/>
            <a:ext cx="17283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7F7F7F"/>
                </a:solidFill>
              </a:rPr>
              <a:t>уменьшаем</a:t>
            </a:r>
            <a:endParaRPr sz="1700">
              <a:solidFill>
                <a:srgbClr val="7F7F7F"/>
              </a:solidFill>
            </a:endParaRPr>
          </a:p>
        </p:txBody>
      </p:sp>
      <p:sp>
        <p:nvSpPr>
          <p:cNvPr id="765" name="Google Shape;765;p99"/>
          <p:cNvSpPr txBox="1"/>
          <p:nvPr/>
        </p:nvSpPr>
        <p:spPr>
          <a:xfrm>
            <a:off x="3267300" y="4073450"/>
            <a:ext cx="17283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7F7F7F"/>
                </a:solidFill>
              </a:rPr>
              <a:t>уменьшаем</a:t>
            </a:r>
            <a:endParaRPr sz="1700">
              <a:solidFill>
                <a:srgbClr val="7F7F7F"/>
              </a:solidFill>
            </a:endParaRPr>
          </a:p>
        </p:txBody>
      </p:sp>
      <p:sp>
        <p:nvSpPr>
          <p:cNvPr id="766" name="Google Shape;766;p99"/>
          <p:cNvSpPr txBox="1"/>
          <p:nvPr/>
        </p:nvSpPr>
        <p:spPr>
          <a:xfrm>
            <a:off x="3317975" y="3602150"/>
            <a:ext cx="1728300" cy="4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FF00"/>
                </a:solidFill>
              </a:rPr>
              <a:t>увеличиваем</a:t>
            </a:r>
            <a:endParaRPr sz="1700">
              <a:solidFill>
                <a:srgbClr val="00FF00"/>
              </a:solidFill>
            </a:endParaRPr>
          </a:p>
        </p:txBody>
      </p:sp>
      <p:sp>
        <p:nvSpPr>
          <p:cNvPr id="767" name="Google Shape;767;p99"/>
          <p:cNvSpPr txBox="1"/>
          <p:nvPr/>
        </p:nvSpPr>
        <p:spPr>
          <a:xfrm>
            <a:off x="2100250" y="2393375"/>
            <a:ext cx="34242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7F7F7F"/>
                </a:solidFill>
              </a:rPr>
              <a:t>Негативные семплы: K рандомно выбранных слов</a:t>
            </a:r>
            <a:endParaRPr sz="1800">
              <a:solidFill>
                <a:srgbClr val="7F7F7F"/>
              </a:solidFill>
            </a:endParaRPr>
          </a:p>
        </p:txBody>
      </p:sp>
      <p:pic>
        <p:nvPicPr>
          <p:cNvPr id="768" name="Google Shape;76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391" y="4072100"/>
            <a:ext cx="536634" cy="2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774" name="Google Shape;774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75" name="Google Shape;775;p100"/>
          <p:cNvSpPr/>
          <p:nvPr/>
        </p:nvSpPr>
        <p:spPr>
          <a:xfrm>
            <a:off x="824550" y="2311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781" name="Google Shape;781;p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782" name="Google Shape;782;p101"/>
          <p:cNvSpPr/>
          <p:nvPr/>
        </p:nvSpPr>
        <p:spPr>
          <a:xfrm>
            <a:off x="824550" y="2692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Ближайшие соседи</a:t>
            </a:r>
            <a:endParaRPr sz="2820"/>
          </a:p>
        </p:txBody>
      </p:sp>
      <p:pic>
        <p:nvPicPr>
          <p:cNvPr id="788" name="Google Shape;78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412" y="1398350"/>
            <a:ext cx="6921177" cy="35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2820"/>
              <a:t>Как это работает: Look-up таблица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820"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17725"/>
            <a:ext cx="8839199" cy="345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Линейная структура</a:t>
            </a:r>
            <a:endParaRPr sz="2820"/>
          </a:p>
        </p:txBody>
      </p:sp>
      <p:pic>
        <p:nvPicPr>
          <p:cNvPr id="794" name="Google Shape;794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625" y="1139725"/>
            <a:ext cx="645475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Линейная структура</a:t>
            </a:r>
            <a:endParaRPr sz="2820"/>
          </a:p>
        </p:txBody>
      </p:sp>
      <p:pic>
        <p:nvPicPr>
          <p:cNvPr id="800" name="Google Shape;800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0" y="1097500"/>
            <a:ext cx="9000501" cy="38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20"/>
              <a:t>План лекции</a:t>
            </a:r>
            <a:endParaRPr sz="2820"/>
          </a:p>
        </p:txBody>
      </p:sp>
      <p:sp>
        <p:nvSpPr>
          <p:cNvPr id="806" name="Google Shape;806;p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Что такое эмбеддинги и зачем они нужны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One-hot векторы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000">
                <a:solidFill>
                  <a:srgbClr val="111111"/>
                </a:solidFill>
                <a:highlight>
                  <a:srgbClr val="FDFDFD"/>
                </a:highlight>
              </a:rPr>
              <a:t>Distributional Semantics</a:t>
            </a:r>
            <a:endParaRPr sz="2000">
              <a:solidFill>
                <a:srgbClr val="111111"/>
              </a:solidFill>
              <a:highlight>
                <a:srgbClr val="FDFDFD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Word2Vec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ru" sz="2100">
                <a:solidFill>
                  <a:schemeClr val="dk1"/>
                </a:solidFill>
              </a:rPr>
              <a:t>Интерпретируемость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807" name="Google Shape;807;p105"/>
          <p:cNvSpPr/>
          <p:nvPr/>
        </p:nvSpPr>
        <p:spPr>
          <a:xfrm>
            <a:off x="824550" y="2692550"/>
            <a:ext cx="5262300" cy="381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